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3.jpg" ContentType="image/png"/>
  <Override PartName="/ppt/media/image1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4" r:id="rId3"/>
    <p:sldId id="257" r:id="rId4"/>
    <p:sldId id="275" r:id="rId5"/>
    <p:sldId id="263" r:id="rId6"/>
    <p:sldId id="277" r:id="rId7"/>
    <p:sldId id="261" r:id="rId8"/>
    <p:sldId id="262" r:id="rId9"/>
    <p:sldId id="266" r:id="rId10"/>
    <p:sldId id="268" r:id="rId11"/>
    <p:sldId id="265" r:id="rId12"/>
    <p:sldId id="258" r:id="rId13"/>
    <p:sldId id="269" r:id="rId14"/>
    <p:sldId id="271" r:id="rId15"/>
    <p:sldId id="259" r:id="rId16"/>
    <p:sldId id="260" r:id="rId17"/>
    <p:sldId id="270" r:id="rId18"/>
    <p:sldId id="281" r:id="rId19"/>
    <p:sldId id="264" r:id="rId20"/>
    <p:sldId id="276" r:id="rId21"/>
    <p:sldId id="272" r:id="rId22"/>
    <p:sldId id="280" r:id="rId23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Flotho" initials="MF" lastIdx="1" clrIdx="0">
    <p:extLst>
      <p:ext uri="{19B8F6BF-5375-455C-9EA6-DF929625EA0E}">
        <p15:presenceInfo xmlns:p15="http://schemas.microsoft.com/office/powerpoint/2012/main" userId="b79b063810b7bd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3732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73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692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705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185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6679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415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164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29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851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76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854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46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485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14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304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8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5AEB547-42ED-4BEF-99A2-6B57EE137F63}" type="datetimeFigureOut">
              <a:rPr lang="de-DE" smtClean="0"/>
              <a:t>11.02.2022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958A162-7D52-4BE9-8843-F4E5FE007B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344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E6359BA-3617-4895-A4F1-0AE649ABF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8098" y="586923"/>
            <a:ext cx="8301851" cy="2304165"/>
          </a:xfrm>
        </p:spPr>
        <p:txBody>
          <a:bodyPr>
            <a:normAutofit/>
          </a:bodyPr>
          <a:lstStyle/>
          <a:p>
            <a:r>
              <a:rPr lang="de-DE" sz="6600" b="1" dirty="0">
                <a:latin typeface="Arial" panose="020B0604020202020204" pitchFamily="34" charset="0"/>
                <a:cs typeface="Arial" panose="020B0604020202020204" pitchFamily="34" charset="0"/>
              </a:rPr>
              <a:t>3D – Druck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F6949FCC-6713-44F7-A2DF-E43DB0B45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9023" y="2891088"/>
            <a:ext cx="4403324" cy="81904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de-DE" sz="11200" dirty="0">
                <a:latin typeface="Arial" panose="020B0604020202020204" pitchFamily="34" charset="0"/>
                <a:cs typeface="Arial" panose="020B0604020202020204" pitchFamily="34" charset="0"/>
              </a:rPr>
              <a:t>Schülerlabor Industrie 4.0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1F520D6D-EC2F-4A29-83B9-EDAD0B3A90A3}"/>
              </a:ext>
            </a:extLst>
          </p:cNvPr>
          <p:cNvSpPr txBox="1"/>
          <p:nvPr/>
        </p:nvSpPr>
        <p:spPr>
          <a:xfrm flipH="1">
            <a:off x="5530788" y="6291474"/>
            <a:ext cx="6853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Maik Otte, Peter Fast, Michael Flotho, Michael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Neisemeier</a:t>
            </a:r>
            <a:endParaRPr lang="de-DE" dirty="0"/>
          </a:p>
        </p:txBody>
      </p:sp>
      <p:pic>
        <p:nvPicPr>
          <p:cNvPr id="5" name="Grafik 4" descr="Ein Bild, das drinnen, Küche, Wand enthält.&#10;&#10;Automatisch generierte Beschreibung">
            <a:extLst>
              <a:ext uri="{FF2B5EF4-FFF2-40B4-BE49-F238E27FC236}">
                <a16:creationId xmlns:a16="http://schemas.microsoft.com/office/drawing/2014/main" xmlns="" id="{36429D4A-B40A-40A7-A097-DF8A6378A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r="12964"/>
          <a:stretch/>
        </p:blipFill>
        <p:spPr>
          <a:xfrm>
            <a:off x="8073108" y="3450362"/>
            <a:ext cx="3396841" cy="257263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539255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E5F0DDD-68AD-4017-8249-813FA719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133351"/>
            <a:ext cx="10018713" cy="742950"/>
          </a:xfrm>
        </p:spPr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Support (Stützmaterial)</a:t>
            </a:r>
          </a:p>
        </p:txBody>
      </p:sp>
      <p:pic>
        <p:nvPicPr>
          <p:cNvPr id="9" name="Grafik 8" descr="Ein Bild, das Boden, Paar, drinnen, sitzend enthält.&#10;&#10;Automatisch generierte Beschreibung">
            <a:extLst>
              <a:ext uri="{FF2B5EF4-FFF2-40B4-BE49-F238E27FC236}">
                <a16:creationId xmlns:a16="http://schemas.microsoft.com/office/drawing/2014/main" xmlns="" id="{C57F1BB4-003A-415D-AA8F-73A773C4C7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5336" r="1946" b="4941"/>
          <a:stretch/>
        </p:blipFill>
        <p:spPr>
          <a:xfrm>
            <a:off x="5846048" y="1696875"/>
            <a:ext cx="6225865" cy="396636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D2508026-C60A-4483-B962-E23A0ACF4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5" r="33006" b="3474"/>
          <a:stretch/>
        </p:blipFill>
        <p:spPr>
          <a:xfrm>
            <a:off x="1484310" y="1696875"/>
            <a:ext cx="3496063" cy="3985337"/>
          </a:xfrm>
          <a:prstGeom prst="rect">
            <a:avLst/>
          </a:prstGeom>
        </p:spPr>
      </p:pic>
      <p:sp>
        <p:nvSpPr>
          <p:cNvPr id="12" name="Pfeil: nach rechts 11">
            <a:extLst>
              <a:ext uri="{FF2B5EF4-FFF2-40B4-BE49-F238E27FC236}">
                <a16:creationId xmlns:a16="http://schemas.microsoft.com/office/drawing/2014/main" xmlns="" id="{CDB1B48F-0441-415C-A688-C19F9EB03CD1}"/>
              </a:ext>
            </a:extLst>
          </p:cNvPr>
          <p:cNvSpPr/>
          <p:nvPr/>
        </p:nvSpPr>
        <p:spPr>
          <a:xfrm>
            <a:off x="5081777" y="3574843"/>
            <a:ext cx="662866" cy="229399"/>
          </a:xfrm>
          <a:prstGeom prst="rightArrow">
            <a:avLst>
              <a:gd name="adj1" fmla="val 24355"/>
              <a:gd name="adj2" fmla="val 8480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51C57327-2CDC-47FA-9424-D2A912B0BD3D}"/>
              </a:ext>
            </a:extLst>
          </p:cNvPr>
          <p:cNvSpPr txBox="1"/>
          <p:nvPr/>
        </p:nvSpPr>
        <p:spPr>
          <a:xfrm flipH="1">
            <a:off x="3187398" y="6114484"/>
            <a:ext cx="661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Ausrichtung entscheidet über Aufwand von Nachbearbeitung!</a:t>
            </a:r>
          </a:p>
        </p:txBody>
      </p:sp>
    </p:spTree>
    <p:extLst>
      <p:ext uri="{BB962C8B-B14F-4D97-AF65-F5344CB8AC3E}">
        <p14:creationId xmlns:p14="http://schemas.microsoft.com/office/powerpoint/2010/main" val="2569048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DDrucker.de – Die Stratasys FDM Technologie">
            <a:hlinkClick r:id="" action="ppaction://media"/>
            <a:extLst>
              <a:ext uri="{FF2B5EF4-FFF2-40B4-BE49-F238E27FC236}">
                <a16:creationId xmlns:a16="http://schemas.microsoft.com/office/drawing/2014/main" xmlns="" id="{59583630-2280-4F70-8A33-3813B1825D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237" y="885825"/>
            <a:ext cx="9997900" cy="562381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3A862B10-AD31-42AB-B846-DA609B8790A7}"/>
              </a:ext>
            </a:extLst>
          </p:cNvPr>
          <p:cNvSpPr txBox="1"/>
          <p:nvPr/>
        </p:nvSpPr>
        <p:spPr>
          <a:xfrm>
            <a:off x="1638993" y="66675"/>
            <a:ext cx="9412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Schmelzschichtung (FDM-Verfahren)</a:t>
            </a:r>
          </a:p>
        </p:txBody>
      </p:sp>
    </p:spTree>
    <p:extLst>
      <p:ext uri="{BB962C8B-B14F-4D97-AF65-F5344CB8AC3E}">
        <p14:creationId xmlns:p14="http://schemas.microsoft.com/office/powerpoint/2010/main" val="284250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E5770F1-71E5-4585-A1AC-DCFD34AAA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85725"/>
            <a:ext cx="10018713" cy="981075"/>
          </a:xfrm>
        </p:spPr>
        <p:txBody>
          <a:bodyPr>
            <a:normAutofit fontScale="90000"/>
          </a:bodyPr>
          <a:lstStyle/>
          <a:p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FDM – Verfahren</a:t>
            </a:r>
            <a:r>
              <a:rPr lang="de-DE" dirty="0"/>
              <a:t/>
            </a:r>
            <a:br>
              <a:rPr lang="de-DE" dirty="0"/>
            </a:br>
            <a:r>
              <a:rPr lang="de-DE" sz="2200" b="1" dirty="0" err="1"/>
              <a:t>F</a:t>
            </a:r>
            <a:r>
              <a:rPr lang="de-DE" sz="2200" dirty="0" err="1"/>
              <a:t>used</a:t>
            </a:r>
            <a:r>
              <a:rPr lang="de-DE" sz="2200" dirty="0"/>
              <a:t> </a:t>
            </a:r>
            <a:r>
              <a:rPr lang="de-DE" sz="2200" b="1" dirty="0"/>
              <a:t>D</a:t>
            </a:r>
            <a:r>
              <a:rPr lang="de-DE" sz="2200" dirty="0"/>
              <a:t>eposition </a:t>
            </a:r>
            <a:r>
              <a:rPr lang="de-DE" sz="2200" b="1" dirty="0"/>
              <a:t>M</a:t>
            </a:r>
            <a:r>
              <a:rPr lang="de-DE" sz="2200" dirty="0"/>
              <a:t>odeling (Schmelzschichtung)</a:t>
            </a:r>
          </a:p>
        </p:txBody>
      </p:sp>
      <p:pic>
        <p:nvPicPr>
          <p:cNvPr id="5" name="Inhaltsplatzhalter 4" descr="Ein Bild, das Mikroskop enthält.&#10;&#10;Automatisch generierte Beschreibung">
            <a:extLst>
              <a:ext uri="{FF2B5EF4-FFF2-40B4-BE49-F238E27FC236}">
                <a16:creationId xmlns:a16="http://schemas.microsoft.com/office/drawing/2014/main" xmlns="" id="{CC32D350-8FD2-4971-B526-5E1E866BA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1613" r="2068"/>
          <a:stretch/>
        </p:blipFill>
        <p:spPr>
          <a:xfrm>
            <a:off x="6096000" y="1543049"/>
            <a:ext cx="5848350" cy="4067175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87661FBE-A99F-46CB-9DA8-513EB7527447}"/>
              </a:ext>
            </a:extLst>
          </p:cNvPr>
          <p:cNvSpPr txBox="1"/>
          <p:nvPr/>
        </p:nvSpPr>
        <p:spPr>
          <a:xfrm>
            <a:off x="1419225" y="1476375"/>
            <a:ext cx="45529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Ausgangsmaterial: Kunststoff, drahtförmig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Aufschmelzen des Filaments in einer </a:t>
            </a:r>
            <a:r>
              <a:rPr lang="de-DE" sz="2000" dirty="0" err="1"/>
              <a:t>Heizdüse</a:t>
            </a:r>
            <a:r>
              <a:rPr lang="de-DE" sz="2000" dirty="0"/>
              <a:t> (180 – 250 °C)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Flüssiger Kunststoff wird durch die Düse gedrückt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Schichtweises Absenken der Bauplattform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Schichtdicke ca. 0,1 – 0,4 mm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3FD40151-90AB-4745-AFF7-AD642CEB9602}"/>
              </a:ext>
            </a:extLst>
          </p:cNvPr>
          <p:cNvSpPr txBox="1"/>
          <p:nvPr/>
        </p:nvSpPr>
        <p:spPr>
          <a:xfrm flipH="1">
            <a:off x="4546698" y="6214369"/>
            <a:ext cx="502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Support je nach Konstruktion notwendig!</a:t>
            </a:r>
          </a:p>
        </p:txBody>
      </p:sp>
    </p:spTree>
    <p:extLst>
      <p:ext uri="{BB962C8B-B14F-4D97-AF65-F5344CB8AC3E}">
        <p14:creationId xmlns:p14="http://schemas.microsoft.com/office/powerpoint/2010/main" val="938716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6B675409-E082-4B1C-96DA-B89EE2C1CD20}"/>
              </a:ext>
            </a:extLst>
          </p:cNvPr>
          <p:cNvSpPr txBox="1"/>
          <p:nvPr/>
        </p:nvSpPr>
        <p:spPr>
          <a:xfrm>
            <a:off x="3424036" y="10411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Selektives Lasersintern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933B692D-810A-4730-93BB-F1DF4172BDB5}"/>
              </a:ext>
            </a:extLst>
          </p:cNvPr>
          <p:cNvSpPr txBox="1"/>
          <p:nvPr/>
        </p:nvSpPr>
        <p:spPr>
          <a:xfrm>
            <a:off x="2619375" y="187642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 descr="Ein Bild, das drinnen, Wand, Badezimmer, sitzend enthält.&#10;&#10;Automatisch generierte Beschreibung">
            <a:extLst>
              <a:ext uri="{FF2B5EF4-FFF2-40B4-BE49-F238E27FC236}">
                <a16:creationId xmlns:a16="http://schemas.microsoft.com/office/drawing/2014/main" xmlns="" id="{D61544DB-6E4A-42F8-BCE7-4243CBF31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2638" r="18691" b="2083"/>
          <a:stretch/>
        </p:blipFill>
        <p:spPr>
          <a:xfrm>
            <a:off x="5880112" y="1339630"/>
            <a:ext cx="6037572" cy="506116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3D24B2EE-437D-41FC-BDC9-BABA6BF7CB87}"/>
              </a:ext>
            </a:extLst>
          </p:cNvPr>
          <p:cNvSpPr txBox="1"/>
          <p:nvPr/>
        </p:nvSpPr>
        <p:spPr>
          <a:xfrm>
            <a:off x="1814310" y="2074783"/>
            <a:ext cx="321945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Pulverbettverfahren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Laser schmilzt Kunststoffpulver auf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Bauteile ungeordnet im Pulverkuchen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441980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lektives Lasersintern 3D Druck aus Kunststoff von PROTIQ erklärt!">
            <a:hlinkClick r:id="" action="ppaction://media"/>
            <a:extLst>
              <a:ext uri="{FF2B5EF4-FFF2-40B4-BE49-F238E27FC236}">
                <a16:creationId xmlns:a16="http://schemas.microsoft.com/office/drawing/2014/main" xmlns="" id="{7AF8AED7-5BCA-4526-801C-5E2ECC231E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6668" y="898494"/>
            <a:ext cx="9946937" cy="559515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6B675409-E082-4B1C-96DA-B89EE2C1CD20}"/>
              </a:ext>
            </a:extLst>
          </p:cNvPr>
          <p:cNvSpPr txBox="1"/>
          <p:nvPr/>
        </p:nvSpPr>
        <p:spPr>
          <a:xfrm>
            <a:off x="3424036" y="10411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Selektives Lasersintern</a:t>
            </a:r>
          </a:p>
        </p:txBody>
      </p:sp>
    </p:spTree>
    <p:extLst>
      <p:ext uri="{BB962C8B-B14F-4D97-AF65-F5344CB8AC3E}">
        <p14:creationId xmlns:p14="http://schemas.microsoft.com/office/powerpoint/2010/main" val="307707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B1524AE-13CE-41C0-AE7B-6B355FF30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104775"/>
            <a:ext cx="10018713" cy="1114424"/>
          </a:xfrm>
        </p:spPr>
        <p:txBody>
          <a:bodyPr>
            <a:norm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SLS – Verfahren</a:t>
            </a:r>
            <a:r>
              <a:rPr lang="de-DE" dirty="0"/>
              <a:t/>
            </a:r>
            <a:br>
              <a:rPr lang="de-DE" dirty="0"/>
            </a:br>
            <a:r>
              <a:rPr lang="de-DE" sz="2200" b="1" dirty="0"/>
              <a:t>S</a:t>
            </a:r>
            <a:r>
              <a:rPr lang="de-DE" sz="2200" dirty="0"/>
              <a:t>elektives </a:t>
            </a:r>
            <a:r>
              <a:rPr lang="de-DE" sz="2200" b="1" dirty="0"/>
              <a:t>L</a:t>
            </a:r>
            <a:r>
              <a:rPr lang="de-DE" sz="2200" dirty="0"/>
              <a:t>aser </a:t>
            </a:r>
            <a:r>
              <a:rPr lang="de-DE" sz="2200" b="1" dirty="0"/>
              <a:t>S</a:t>
            </a:r>
            <a:r>
              <a:rPr lang="de-DE" sz="2200" dirty="0"/>
              <a:t>intern</a:t>
            </a:r>
          </a:p>
        </p:txBody>
      </p:sp>
      <p:pic>
        <p:nvPicPr>
          <p:cNvPr id="5" name="Inhaltsplatzhalter 4" descr="Ein Bild, das Objekt enthält.&#10;&#10;Automatisch generierte Beschreibung">
            <a:extLst>
              <a:ext uri="{FF2B5EF4-FFF2-40B4-BE49-F238E27FC236}">
                <a16:creationId xmlns:a16="http://schemas.microsoft.com/office/drawing/2014/main" xmlns="" id="{FC30FA5D-A2AE-4681-B6A6-8073DA515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" t="3066" r="2936" b="3774"/>
          <a:stretch/>
        </p:blipFill>
        <p:spPr>
          <a:xfrm>
            <a:off x="4688651" y="1547812"/>
            <a:ext cx="7427150" cy="4024313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B13A998-8A39-4BA6-8175-9A5EA61D242A}"/>
              </a:ext>
            </a:extLst>
          </p:cNvPr>
          <p:cNvSpPr txBox="1"/>
          <p:nvPr/>
        </p:nvSpPr>
        <p:spPr>
          <a:xfrm>
            <a:off x="1286669" y="1560026"/>
            <a:ext cx="3571082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Ausgangsmaterial: Kunststoff, pulverförmig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Pulverbett stützt Bauteile, kein Support nötig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/>
              <a:t>Bauteile haben keine Anbindung zur Grundplatte</a:t>
            </a:r>
          </a:p>
        </p:txBody>
      </p:sp>
    </p:spTree>
    <p:extLst>
      <p:ext uri="{BB962C8B-B14F-4D97-AF65-F5344CB8AC3E}">
        <p14:creationId xmlns:p14="http://schemas.microsoft.com/office/powerpoint/2010/main" val="2437166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73AEE2-8397-481B-B7EB-985881F5C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515862"/>
          </a:xfrm>
        </p:spPr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SLM – Verfahren</a:t>
            </a:r>
            <a:r>
              <a:rPr lang="de-DE" dirty="0"/>
              <a:t/>
            </a:r>
            <a:br>
              <a:rPr lang="de-DE" dirty="0"/>
            </a:br>
            <a:r>
              <a:rPr lang="de-DE" sz="2000" b="1" dirty="0"/>
              <a:t>S</a:t>
            </a:r>
            <a:r>
              <a:rPr lang="de-DE" sz="2000" dirty="0"/>
              <a:t>elektiv </a:t>
            </a:r>
            <a:r>
              <a:rPr lang="de-DE" sz="2000" b="1" dirty="0"/>
              <a:t>L</a:t>
            </a:r>
            <a:r>
              <a:rPr lang="de-DE" sz="2000" dirty="0"/>
              <a:t>aser </a:t>
            </a:r>
            <a:r>
              <a:rPr lang="de-DE" sz="2000" b="1" dirty="0"/>
              <a:t>M</a:t>
            </a:r>
            <a:r>
              <a:rPr lang="de-DE" sz="2000" dirty="0"/>
              <a:t>elting (Selektives Laserstrahlschmelzen)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64A0608-7FCB-45B6-80CC-495C3D753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304483"/>
            <a:ext cx="8023674" cy="2211074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de-DE" sz="2000" dirty="0"/>
              <a:t>Ausgangsmaterial: Metall, pulverförmig</a:t>
            </a:r>
          </a:p>
          <a:p>
            <a:pPr>
              <a:buClrTx/>
            </a:pPr>
            <a:r>
              <a:rPr lang="de-DE" sz="2000" dirty="0"/>
              <a:t>Massive, hochfeste Bauteile</a:t>
            </a:r>
          </a:p>
          <a:p>
            <a:pPr>
              <a:buClrTx/>
            </a:pPr>
            <a:r>
              <a:rPr lang="de-DE" sz="2000" dirty="0"/>
              <a:t>Aufschmelzen des Metallpulvers durch Laser</a:t>
            </a:r>
          </a:p>
          <a:p>
            <a:pPr>
              <a:buClrTx/>
            </a:pPr>
            <a:r>
              <a:rPr lang="de-DE" sz="2000" dirty="0"/>
              <a:t>Schichtdicke 0,03mm – 0,05mm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56D30B4-BE70-467E-99C4-9544672D3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brightnessContrast bright="9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45" y="3429000"/>
            <a:ext cx="5779641" cy="32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85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773AEE2-8397-481B-B7EB-985881F5C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515862"/>
          </a:xfrm>
        </p:spPr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SLM – Verfahren</a:t>
            </a:r>
            <a:r>
              <a:rPr lang="de-DE" dirty="0"/>
              <a:t/>
            </a:r>
            <a:br>
              <a:rPr lang="de-DE" dirty="0"/>
            </a:br>
            <a:r>
              <a:rPr lang="de-DE" sz="2000" b="1" dirty="0"/>
              <a:t>S</a:t>
            </a:r>
            <a:r>
              <a:rPr lang="de-DE" sz="2000" dirty="0"/>
              <a:t>elektiv </a:t>
            </a:r>
            <a:r>
              <a:rPr lang="de-DE" sz="2000" b="1" dirty="0"/>
              <a:t>L</a:t>
            </a:r>
            <a:r>
              <a:rPr lang="de-DE" sz="2000" dirty="0"/>
              <a:t>aser </a:t>
            </a:r>
            <a:r>
              <a:rPr lang="de-DE" sz="2000" b="1" dirty="0"/>
              <a:t>M</a:t>
            </a:r>
            <a:r>
              <a:rPr lang="de-DE" sz="2000" dirty="0"/>
              <a:t>elting (selektives Laserstrahlschmelzen)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6E1E9822-F4B1-4A97-8AE8-19CE52D7C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23" y="1515862"/>
            <a:ext cx="9844485" cy="41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12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lektives Laserschmelzen 3D Druck aus Metall von PROTIQ erklärt!">
            <a:hlinkClick r:id="" action="ppaction://media"/>
            <a:extLst>
              <a:ext uri="{FF2B5EF4-FFF2-40B4-BE49-F238E27FC236}">
                <a16:creationId xmlns:a16="http://schemas.microsoft.com/office/drawing/2014/main" xmlns="" id="{81A67E2F-911D-4166-B37C-0CFC30F657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300037"/>
            <a:ext cx="11125200" cy="62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9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66C982-1B6C-4EC1-8BAD-6A3E27F2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52400"/>
            <a:ext cx="10018713" cy="676275"/>
          </a:xfrm>
        </p:spPr>
        <p:txBody>
          <a:bodyPr>
            <a:no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Ausblick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C29C65A-4E5D-4A34-B6A2-42FE4F123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941033"/>
            <a:ext cx="10018713" cy="10594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/>
              <a:t>Die Größe der 3D-Drucker steigt stetig:</a:t>
            </a:r>
          </a:p>
          <a:p>
            <a:pPr marL="0" indent="0">
              <a:buNone/>
            </a:pPr>
            <a:r>
              <a:rPr lang="de-DE" sz="2000" dirty="0"/>
              <a:t>In China werden Elemente von </a:t>
            </a:r>
            <a:r>
              <a:rPr lang="de-DE" sz="2000" b="1" dirty="0"/>
              <a:t>Hauswänden</a:t>
            </a:r>
            <a:r>
              <a:rPr lang="de-DE" sz="2000" dirty="0"/>
              <a:t> gedruckt…</a:t>
            </a:r>
          </a:p>
        </p:txBody>
      </p:sp>
      <p:pic>
        <p:nvPicPr>
          <p:cNvPr id="5" name="Grafik 4" descr="Ein Bild, das drinnen, sitzend, Tisch enthält.&#10;&#10;Automatisch generierte Beschreibung">
            <a:extLst>
              <a:ext uri="{FF2B5EF4-FFF2-40B4-BE49-F238E27FC236}">
                <a16:creationId xmlns:a16="http://schemas.microsoft.com/office/drawing/2014/main" xmlns="" id="{5BD1219D-9233-4C5F-A97B-3A6655837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00" y="2000435"/>
            <a:ext cx="7770828" cy="457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24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F279D53-12FB-4B40-B0EF-A633BC50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635" y="33505"/>
            <a:ext cx="10018713" cy="976544"/>
          </a:xfrm>
        </p:spPr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3D-Druck Technologie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CC68559-E5F7-41B9-8D90-90BCDB736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635" y="1145217"/>
            <a:ext cx="6964366" cy="16188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Tx/>
            </a:pPr>
            <a:r>
              <a:rPr lang="de-DE" sz="2000" dirty="0"/>
              <a:t>Bauteil entsteht durch </a:t>
            </a:r>
            <a:r>
              <a:rPr lang="de-DE" sz="2000" b="1" dirty="0"/>
              <a:t>viele, dünne Schichten</a:t>
            </a:r>
          </a:p>
          <a:p>
            <a:pPr>
              <a:lnSpc>
                <a:spcPct val="150000"/>
              </a:lnSpc>
              <a:buClrTx/>
            </a:pPr>
            <a:r>
              <a:rPr lang="de-DE" sz="2000" dirty="0"/>
              <a:t>Bauteilschichten werden Schritt für Schritt aneinandergefügt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D6CFDCD7-DF5D-465A-9B5E-127400C51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08" y="2611934"/>
            <a:ext cx="10815717" cy="313086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8BF43BBF-9402-4492-9149-303599923A81}"/>
              </a:ext>
            </a:extLst>
          </p:cNvPr>
          <p:cNvSpPr txBox="1"/>
          <p:nvPr/>
        </p:nvSpPr>
        <p:spPr>
          <a:xfrm>
            <a:off x="2082720" y="588589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1. Modell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28BC5FE1-03CA-4D3F-89D8-39CD951B7E43}"/>
              </a:ext>
            </a:extLst>
          </p:cNvPr>
          <p:cNvSpPr txBox="1"/>
          <p:nvPr/>
        </p:nvSpPr>
        <p:spPr>
          <a:xfrm>
            <a:off x="5832629" y="588589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2. Schichten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81DABDFE-DD0E-4F3F-B191-33D96D3DE154}"/>
              </a:ext>
            </a:extLst>
          </p:cNvPr>
          <p:cNvSpPr txBox="1"/>
          <p:nvPr/>
        </p:nvSpPr>
        <p:spPr>
          <a:xfrm>
            <a:off x="9703293" y="588589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3. Drucken</a:t>
            </a:r>
          </a:p>
        </p:txBody>
      </p:sp>
    </p:spTree>
    <p:extLst>
      <p:ext uri="{BB962C8B-B14F-4D97-AF65-F5344CB8AC3E}">
        <p14:creationId xmlns:p14="http://schemas.microsoft.com/office/powerpoint/2010/main" val="117578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866C982-1B6C-4EC1-8BAD-6A3E27F2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52400"/>
            <a:ext cx="10018713" cy="676275"/>
          </a:xfrm>
        </p:spPr>
        <p:txBody>
          <a:bodyPr>
            <a:no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Ausblick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C29C65A-4E5D-4A34-B6A2-42FE4F123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941033"/>
            <a:ext cx="10018713" cy="10594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/>
              <a:t>Die Größe der 3D-Drucker steigt stetig:</a:t>
            </a:r>
          </a:p>
          <a:p>
            <a:pPr marL="0" indent="0">
              <a:buNone/>
            </a:pPr>
            <a:r>
              <a:rPr lang="de-DE" sz="2000" dirty="0"/>
              <a:t>…und zusammen gefügt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5BD1219D-9233-4C5F-A97B-3A6655837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430" y="1965849"/>
            <a:ext cx="7187678" cy="479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01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336ABCA-B57D-410A-9FAC-117FBA6FB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114300"/>
            <a:ext cx="10018713" cy="838200"/>
          </a:xfrm>
        </p:spPr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Umfrage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8E24478-BDD6-49F4-8601-1E5974D16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235" y="1752599"/>
            <a:ext cx="5065713" cy="4305301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de-DE" sz="2800" dirty="0"/>
              <a:t>PINGO Zugangsnummer: </a:t>
            </a:r>
            <a:r>
              <a:rPr lang="de-DE" sz="3600" b="1" dirty="0"/>
              <a:t>471714</a:t>
            </a:r>
            <a:endParaRPr lang="de-DE" sz="2800" b="1" dirty="0"/>
          </a:p>
          <a:p>
            <a:pPr>
              <a:buClrTx/>
            </a:pPr>
            <a:endParaRPr lang="de-DE" sz="2800" b="1" dirty="0"/>
          </a:p>
          <a:p>
            <a:pPr>
              <a:buClrTx/>
            </a:pPr>
            <a:r>
              <a:rPr lang="de-DE" sz="2800" b="1" dirty="0"/>
              <a:t>pingo.coactum.de → 471714</a:t>
            </a:r>
            <a:r>
              <a:rPr lang="de-DE" sz="2800" dirty="0"/>
              <a:t> </a:t>
            </a:r>
          </a:p>
          <a:p>
            <a:pPr>
              <a:buClrTx/>
            </a:pPr>
            <a:endParaRPr lang="de-DE" sz="2800" dirty="0"/>
          </a:p>
        </p:txBody>
      </p:sp>
      <p:pic>
        <p:nvPicPr>
          <p:cNvPr id="1026" name="Picture 2" descr="QR Code">
            <a:extLst>
              <a:ext uri="{FF2B5EF4-FFF2-40B4-BE49-F238E27FC236}">
                <a16:creationId xmlns:a16="http://schemas.microsoft.com/office/drawing/2014/main" xmlns="" id="{737F9FCE-40B5-4FE5-A365-D8A76546F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3" y="1752599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426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336ABCA-B57D-410A-9FAC-117FBA6FB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114300"/>
            <a:ext cx="10018713" cy="838200"/>
          </a:xfrm>
        </p:spPr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Rollenspiel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8E24478-BDD6-49F4-8601-1E5974D16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235" y="1752599"/>
            <a:ext cx="10667685" cy="1676401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de-DE" sz="2800" dirty="0"/>
              <a:t>Schlüpfen Sie in die Rollen der Fertigungsverfahren oder des Spielleiters und werden Sie Experte!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51FA2480-73B6-441F-9E06-862F80C4A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r="28818"/>
          <a:stretch/>
        </p:blipFill>
        <p:spPr>
          <a:xfrm>
            <a:off x="3291699" y="3730248"/>
            <a:ext cx="2675512" cy="2628383"/>
          </a:xfrm>
          <a:prstGeom prst="rect">
            <a:avLst/>
          </a:prstGeom>
        </p:spPr>
      </p:pic>
      <p:pic>
        <p:nvPicPr>
          <p:cNvPr id="9" name="Grafik 8" descr="Ein Bild, das Straße enthält.&#10;&#10;Automatisch generierte Beschreibung">
            <a:extLst>
              <a:ext uri="{FF2B5EF4-FFF2-40B4-BE49-F238E27FC236}">
                <a16:creationId xmlns:a16="http://schemas.microsoft.com/office/drawing/2014/main" xmlns="" id="{BDD04D72-159F-4939-A776-1D6701391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608" y="3730247"/>
            <a:ext cx="2628384" cy="2628384"/>
          </a:xfrm>
          <a:prstGeom prst="rect">
            <a:avLst/>
          </a:prstGeom>
        </p:spPr>
      </p:pic>
      <p:pic>
        <p:nvPicPr>
          <p:cNvPr id="11" name="Grafik 10" descr="Ein Bild, das Küchengeräte enthält.&#10;&#10;Automatisch generierte Beschreibung">
            <a:extLst>
              <a:ext uri="{FF2B5EF4-FFF2-40B4-BE49-F238E27FC236}">
                <a16:creationId xmlns:a16="http://schemas.microsoft.com/office/drawing/2014/main" xmlns="" id="{B4DE1E6E-A142-4BC7-80E9-4919D1F23D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0" r="35725"/>
          <a:stretch/>
        </p:blipFill>
        <p:spPr>
          <a:xfrm>
            <a:off x="9182389" y="3730247"/>
            <a:ext cx="2549234" cy="2628385"/>
          </a:xfrm>
          <a:prstGeom prst="rect">
            <a:avLst/>
          </a:prstGeom>
        </p:spPr>
      </p:pic>
      <p:pic>
        <p:nvPicPr>
          <p:cNvPr id="13" name="Grafik 12" descr="Ein Bild, das drinnen, Wand enthält.&#10;&#10;Automatisch generierte Beschreibung">
            <a:extLst>
              <a:ext uri="{FF2B5EF4-FFF2-40B4-BE49-F238E27FC236}">
                <a16:creationId xmlns:a16="http://schemas.microsoft.com/office/drawing/2014/main" xmlns="" id="{619CE217-5890-4E1C-A69C-E909D67CD3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r="27807" b="21608"/>
          <a:stretch/>
        </p:blipFill>
        <p:spPr>
          <a:xfrm>
            <a:off x="322790" y="3733357"/>
            <a:ext cx="2675512" cy="262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24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F279D53-12FB-4B40-B0EF-A633BC50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635" y="33505"/>
            <a:ext cx="10018713" cy="976544"/>
          </a:xfrm>
        </p:spPr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3D-Druck Technologie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9993774C-4802-4243-B346-11C2AF95A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6735" y="1310646"/>
            <a:ext cx="7581215" cy="4893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0567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F279D53-12FB-4B40-B0EF-A633BC50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807" y="-8878"/>
            <a:ext cx="10018713" cy="878890"/>
          </a:xfrm>
        </p:spPr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3D-Druck Aufbaurichtung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0968A0C2-2F7F-4C47-8328-1F207CCA8E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" t="20211" r="66273" b="51803"/>
          <a:stretch/>
        </p:blipFill>
        <p:spPr>
          <a:xfrm>
            <a:off x="1818833" y="3622089"/>
            <a:ext cx="2575614" cy="2451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CEA9AEAB-EC70-40E0-B985-476858485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t="4120"/>
          <a:stretch/>
        </p:blipFill>
        <p:spPr>
          <a:xfrm>
            <a:off x="1712301" y="870012"/>
            <a:ext cx="2788678" cy="2602238"/>
          </a:xfrm>
          <a:prstGeom prst="rect">
            <a:avLst/>
          </a:prstGeom>
        </p:spPr>
      </p:pic>
      <p:pic>
        <p:nvPicPr>
          <p:cNvPr id="11" name="Grafik 10" descr="Ein Bild, das Möbel, Tisch enthält.&#10;&#10;Automatisch generierte Beschreibung">
            <a:extLst>
              <a:ext uri="{FF2B5EF4-FFF2-40B4-BE49-F238E27FC236}">
                <a16:creationId xmlns:a16="http://schemas.microsoft.com/office/drawing/2014/main" xmlns="" id="{F1CD7185-DF9F-477A-A01A-D28E1F2F42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5" b="3047"/>
          <a:stretch/>
        </p:blipFill>
        <p:spPr>
          <a:xfrm>
            <a:off x="8694654" y="870012"/>
            <a:ext cx="2903632" cy="260223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AE57C70D-E48F-4369-8884-EF76B03AB0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6" t="19933" r="30854" b="52022"/>
          <a:stretch/>
        </p:blipFill>
        <p:spPr>
          <a:xfrm>
            <a:off x="8768182" y="3546591"/>
            <a:ext cx="2756576" cy="2526739"/>
          </a:xfrm>
          <a:prstGeom prst="rect">
            <a:avLst/>
          </a:prstGeom>
        </p:spPr>
      </p:pic>
      <p:sp>
        <p:nvSpPr>
          <p:cNvPr id="14" name="Multiplikationszeichen 13">
            <a:extLst>
              <a:ext uri="{FF2B5EF4-FFF2-40B4-BE49-F238E27FC236}">
                <a16:creationId xmlns:a16="http://schemas.microsoft.com/office/drawing/2014/main" xmlns="" id="{4BFA0DB4-AF58-4352-8B18-230F98C4A18C}"/>
              </a:ext>
            </a:extLst>
          </p:cNvPr>
          <p:cNvSpPr/>
          <p:nvPr/>
        </p:nvSpPr>
        <p:spPr>
          <a:xfrm>
            <a:off x="8880629" y="5131293"/>
            <a:ext cx="760521" cy="856695"/>
          </a:xfrm>
          <a:prstGeom prst="mathMultiply">
            <a:avLst>
              <a:gd name="adj1" fmla="val 1072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67307F59-9528-477E-B38D-E0585D205A7A}"/>
              </a:ext>
            </a:extLst>
          </p:cNvPr>
          <p:cNvSpPr txBox="1"/>
          <p:nvPr/>
        </p:nvSpPr>
        <p:spPr>
          <a:xfrm>
            <a:off x="4500979" y="3951030"/>
            <a:ext cx="42689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/>
              <a:t>In die </a:t>
            </a:r>
            <a:r>
              <a:rPr lang="de-DE" sz="2000" b="1" dirty="0"/>
              <a:t>„Luft“ </a:t>
            </a:r>
            <a:r>
              <a:rPr lang="de-DE" sz="2000" dirty="0"/>
              <a:t>drucken ist nicht möglich!</a:t>
            </a:r>
            <a:br>
              <a:rPr lang="de-DE" sz="2000" dirty="0"/>
            </a:br>
            <a:r>
              <a:rPr lang="de-DE" sz="2000" dirty="0"/>
              <a:t>Überhänge erfordern Stützmaterial!</a:t>
            </a:r>
            <a:br>
              <a:rPr lang="de-DE" sz="2000" dirty="0"/>
            </a:br>
            <a:r>
              <a:rPr lang="de-DE" sz="2000" b="1" dirty="0">
                <a:sym typeface="Wingdings" panose="05000000000000000000" pitchFamily="2" charset="2"/>
              </a:rPr>
              <a:t> Support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13839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E5F0DDD-68AD-4017-8249-813FA719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133351"/>
            <a:ext cx="10018713" cy="742950"/>
          </a:xfrm>
        </p:spPr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Support (Stützmaterial)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7B979EB-411B-44DD-80B1-62F9176D7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171574"/>
            <a:ext cx="10018713" cy="1776957"/>
          </a:xfrm>
        </p:spPr>
        <p:txBody>
          <a:bodyPr>
            <a:normAutofit lnSpcReduction="10000"/>
          </a:bodyPr>
          <a:lstStyle/>
          <a:p>
            <a:pPr>
              <a:buClrTx/>
            </a:pPr>
            <a:r>
              <a:rPr lang="de-DE" dirty="0"/>
              <a:t>Überhänge </a:t>
            </a:r>
            <a:r>
              <a:rPr lang="de-DE" b="1" dirty="0"/>
              <a:t>(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&gt;45° </a:t>
            </a:r>
            <a:r>
              <a:rPr lang="de-DE" dirty="0"/>
              <a:t>), Aussparungen, Material-Inseln</a:t>
            </a:r>
            <a:br>
              <a:rPr lang="de-DE" dirty="0"/>
            </a:br>
            <a:r>
              <a:rPr lang="de-DE" dirty="0"/>
              <a:t>erfordern Support</a:t>
            </a:r>
          </a:p>
          <a:p>
            <a:pPr>
              <a:buClrTx/>
            </a:pPr>
            <a:r>
              <a:rPr lang="de-DE" dirty="0"/>
              <a:t>Support stützt die Bauteile, leitet Wärme ab und verhindert Verzug</a:t>
            </a:r>
          </a:p>
          <a:p>
            <a:pPr>
              <a:buClrTx/>
            </a:pPr>
            <a:r>
              <a:rPr lang="de-DE" dirty="0"/>
              <a:t>Support muss wieder entfernt werden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DA050687-BFBE-4F35-A017-3E63EDF2A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r="7379"/>
          <a:stretch/>
        </p:blipFill>
        <p:spPr>
          <a:xfrm>
            <a:off x="2003914" y="3429000"/>
            <a:ext cx="9499108" cy="260931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C7F6965E-E503-463C-9F0F-D52FA6442C91}"/>
              </a:ext>
            </a:extLst>
          </p:cNvPr>
          <p:cNvSpPr txBox="1"/>
          <p:nvPr/>
        </p:nvSpPr>
        <p:spPr>
          <a:xfrm flipH="1">
            <a:off x="8686418" y="6320901"/>
            <a:ext cx="1363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7" name="Pfeil: nach oben 6">
            <a:extLst>
              <a:ext uri="{FF2B5EF4-FFF2-40B4-BE49-F238E27FC236}">
                <a16:creationId xmlns:a16="http://schemas.microsoft.com/office/drawing/2014/main" xmlns="" id="{CE7A060C-D6AD-4D21-9C34-E96EF8EAE2E9}"/>
              </a:ext>
            </a:extLst>
          </p:cNvPr>
          <p:cNvSpPr/>
          <p:nvPr/>
        </p:nvSpPr>
        <p:spPr>
          <a:xfrm rot="1355102">
            <a:off x="9397678" y="5498578"/>
            <a:ext cx="150922" cy="824975"/>
          </a:xfrm>
          <a:prstGeom prst="upArrow">
            <a:avLst>
              <a:gd name="adj1" fmla="val 28667"/>
              <a:gd name="adj2" fmla="val 71982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888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wesome 3D Printed Things! (timelapse episode 11)">
            <a:hlinkClick r:id="" action="ppaction://media"/>
            <a:extLst>
              <a:ext uri="{FF2B5EF4-FFF2-40B4-BE49-F238E27FC236}">
                <a16:creationId xmlns:a16="http://schemas.microsoft.com/office/drawing/2014/main" xmlns="" id="{87A1E392-6684-447A-9224-E5C37402F7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737" y="707886"/>
            <a:ext cx="10412521" cy="585704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B46BFBCE-9B4D-42F8-9A2A-5107948D7E99}"/>
              </a:ext>
            </a:extLst>
          </p:cNvPr>
          <p:cNvSpPr txBox="1"/>
          <p:nvPr/>
        </p:nvSpPr>
        <p:spPr>
          <a:xfrm>
            <a:off x="3307413" y="0"/>
            <a:ext cx="5577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3D-Druck im Zeitraffer</a:t>
            </a:r>
          </a:p>
        </p:txBody>
      </p:sp>
    </p:spTree>
    <p:extLst>
      <p:ext uri="{BB962C8B-B14F-4D97-AF65-F5344CB8AC3E}">
        <p14:creationId xmlns:p14="http://schemas.microsoft.com/office/powerpoint/2010/main" val="254284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F279D53-12FB-4B40-B0EF-A633BC50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1380" y="137068"/>
            <a:ext cx="7869240" cy="976544"/>
          </a:xfrm>
        </p:spPr>
        <p:txBody>
          <a:bodyPr/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3D-Druck – Prozesskette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CC68559-E5F7-41B9-8D90-90BCDB736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562470"/>
            <a:ext cx="7402237" cy="529553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de-DE" dirty="0"/>
              <a:t>Computer Zeichnung (CAD-Modell)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de-DE" dirty="0"/>
              <a:t>Aufteilung des Bauteils in Schichten (</a:t>
            </a:r>
            <a:r>
              <a:rPr lang="de-DE" dirty="0" err="1"/>
              <a:t>Slicing</a:t>
            </a:r>
            <a:r>
              <a:rPr lang="de-DE" dirty="0"/>
              <a:t>)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de-DE" dirty="0"/>
              <a:t>Aufbaurichtung bestimmen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de-DE" dirty="0"/>
              <a:t>Additiver Bauprozess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de-DE" dirty="0"/>
              <a:t>Nachbearbeitung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" name="Grafik 9" descr="Ein Bild, das Person, Mann, gestreift enthält.&#10;&#10;Automatisch generierte Beschreibung">
            <a:extLst>
              <a:ext uri="{FF2B5EF4-FFF2-40B4-BE49-F238E27FC236}">
                <a16:creationId xmlns:a16="http://schemas.microsoft.com/office/drawing/2014/main" xmlns="" id="{D852B910-5022-4B4C-A5EB-BD7AE7B78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26" y="1641298"/>
            <a:ext cx="3865295" cy="284811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4" name="Pfeil: nach unten 13">
            <a:extLst>
              <a:ext uri="{FF2B5EF4-FFF2-40B4-BE49-F238E27FC236}">
                <a16:creationId xmlns:a16="http://schemas.microsoft.com/office/drawing/2014/main" xmlns="" id="{1D2F1AB1-3703-47F9-A9B7-951373FD40E2}"/>
              </a:ext>
            </a:extLst>
          </p:cNvPr>
          <p:cNvSpPr/>
          <p:nvPr/>
        </p:nvSpPr>
        <p:spPr>
          <a:xfrm>
            <a:off x="5034624" y="2609989"/>
            <a:ext cx="177554" cy="27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xmlns="" id="{2C6D79D1-41DB-44EE-A221-76DED831C3F2}"/>
              </a:ext>
            </a:extLst>
          </p:cNvPr>
          <p:cNvSpPr/>
          <p:nvPr/>
        </p:nvSpPr>
        <p:spPr>
          <a:xfrm>
            <a:off x="5034624" y="3437808"/>
            <a:ext cx="177554" cy="27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xmlns="" id="{114C9C48-D482-4AB5-8052-34FCB7F90A04}"/>
              </a:ext>
            </a:extLst>
          </p:cNvPr>
          <p:cNvSpPr/>
          <p:nvPr/>
        </p:nvSpPr>
        <p:spPr>
          <a:xfrm>
            <a:off x="5034624" y="4351806"/>
            <a:ext cx="177554" cy="27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xmlns="" id="{6F7A2424-77B6-4F42-A49B-3E4C6D187E62}"/>
              </a:ext>
            </a:extLst>
          </p:cNvPr>
          <p:cNvSpPr/>
          <p:nvPr/>
        </p:nvSpPr>
        <p:spPr>
          <a:xfrm>
            <a:off x="5034624" y="5255533"/>
            <a:ext cx="177554" cy="27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9AC3D76C-3B75-48FC-BD49-BE01B55326B8}"/>
              </a:ext>
            </a:extLst>
          </p:cNvPr>
          <p:cNvSpPr txBox="1"/>
          <p:nvPr/>
        </p:nvSpPr>
        <p:spPr>
          <a:xfrm>
            <a:off x="9016098" y="4489410"/>
            <a:ext cx="232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Treppenstufen-Effekt</a:t>
            </a:r>
          </a:p>
        </p:txBody>
      </p:sp>
    </p:spTree>
    <p:extLst>
      <p:ext uri="{BB962C8B-B14F-4D97-AF65-F5344CB8AC3E}">
        <p14:creationId xmlns:p14="http://schemas.microsoft.com/office/powerpoint/2010/main" val="19156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96165FE-D404-4743-AC17-075AD849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179773"/>
            <a:ext cx="10018713" cy="681361"/>
          </a:xfrm>
        </p:spPr>
        <p:txBody>
          <a:bodyPr>
            <a:no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„3D-Druck kann </a:t>
            </a:r>
            <a:r>
              <a:rPr lang="de-DE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alles“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9FF5A4E-3B3F-42B3-90BD-7A4CED15E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344225"/>
            <a:ext cx="10018713" cy="4704149"/>
          </a:xfrm>
        </p:spPr>
        <p:txBody>
          <a:bodyPr/>
          <a:lstStyle/>
          <a:p>
            <a:pPr>
              <a:buClrTx/>
            </a:pPr>
            <a:r>
              <a:rPr lang="de-DE" dirty="0"/>
              <a:t>Filigrane, bionische Strukturen</a:t>
            </a:r>
          </a:p>
          <a:p>
            <a:pPr>
              <a:buClrTx/>
            </a:pPr>
            <a:r>
              <a:rPr lang="de-DE" dirty="0"/>
              <a:t>Leichtbau</a:t>
            </a:r>
          </a:p>
          <a:p>
            <a:pPr>
              <a:buClrTx/>
            </a:pPr>
            <a:r>
              <a:rPr lang="de-DE" dirty="0"/>
              <a:t>Schnelle Prototypen</a:t>
            </a:r>
          </a:p>
          <a:p>
            <a:pPr>
              <a:buClrTx/>
            </a:pPr>
            <a:r>
              <a:rPr lang="de-DE" dirty="0"/>
              <a:t>Werkzeuglos („kein Verschleiß“)</a:t>
            </a:r>
          </a:p>
          <a:p>
            <a:pPr>
              <a:buClrTx/>
            </a:pPr>
            <a:r>
              <a:rPr lang="de-DE" dirty="0"/>
              <a:t>Ressourcenschonend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Manche Konstruktionen erfordern </a:t>
            </a:r>
            <a:r>
              <a:rPr lang="de-DE" b="1" i="1" dirty="0">
                <a:solidFill>
                  <a:schemeClr val="accent1">
                    <a:lumMod val="75000"/>
                  </a:schemeClr>
                </a:solidFill>
              </a:rPr>
              <a:t>Support</a:t>
            </a:r>
            <a:r>
              <a:rPr lang="de-DE" dirty="0"/>
              <a:t> (Stützmaterial)</a:t>
            </a:r>
          </a:p>
        </p:txBody>
      </p:sp>
      <p:pic>
        <p:nvPicPr>
          <p:cNvPr id="11" name="Grafik 10" descr="Ein Bild, das Boden, Paar, drinnen, sitzend enthält.&#10;&#10;Automatisch generierte Beschreibung">
            <a:extLst>
              <a:ext uri="{FF2B5EF4-FFF2-40B4-BE49-F238E27FC236}">
                <a16:creationId xmlns:a16="http://schemas.microsoft.com/office/drawing/2014/main" xmlns="" id="{B1D99809-C718-4117-8220-D8299E4F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5336" r="1946" b="4941"/>
          <a:stretch/>
        </p:blipFill>
        <p:spPr>
          <a:xfrm>
            <a:off x="6493666" y="1466203"/>
            <a:ext cx="5507948" cy="3508997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BF5306BF-AB71-461D-987C-598B3EF12109}"/>
              </a:ext>
            </a:extLst>
          </p:cNvPr>
          <p:cNvSpPr txBox="1"/>
          <p:nvPr/>
        </p:nvSpPr>
        <p:spPr>
          <a:xfrm>
            <a:off x="9401453" y="4935595"/>
            <a:ext cx="31604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/>
              <a:t>links SLM, rechts konventionell</a:t>
            </a:r>
          </a:p>
        </p:txBody>
      </p:sp>
    </p:spTree>
    <p:extLst>
      <p:ext uri="{BB962C8B-B14F-4D97-AF65-F5344CB8AC3E}">
        <p14:creationId xmlns:p14="http://schemas.microsoft.com/office/powerpoint/2010/main" val="4142784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980141DD-BF2A-441B-B877-C1B7D3EF5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9" y="1562471"/>
            <a:ext cx="8632491" cy="430301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5CE67F40-ADD7-4CC2-9E70-B1A49E5EFF5E}"/>
              </a:ext>
            </a:extLst>
          </p:cNvPr>
          <p:cNvSpPr txBox="1"/>
          <p:nvPr/>
        </p:nvSpPr>
        <p:spPr>
          <a:xfrm>
            <a:off x="2024109" y="115410"/>
            <a:ext cx="8977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Prozessvergleich additiv/subtraktiv</a:t>
            </a:r>
          </a:p>
        </p:txBody>
      </p:sp>
    </p:spTree>
    <p:extLst>
      <p:ext uri="{BB962C8B-B14F-4D97-AF65-F5344CB8AC3E}">
        <p14:creationId xmlns:p14="http://schemas.microsoft.com/office/powerpoint/2010/main" val="37826306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DATETIMEENABLED" val="1"/>
  <p:tag name="AUTODATETIMEFORMAT" val="$WEEKDAY, $DAY. $MONTHNAME $YEAR $HH:$MM:$SS"/>
  <p:tag name="AUTODATETIMEFLAGS" val="-545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0</TotalTime>
  <Words>297</Words>
  <Application>Microsoft Office PowerPoint</Application>
  <PresentationFormat>Breitbild</PresentationFormat>
  <Paragraphs>76</Paragraphs>
  <Slides>22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Corbel</vt:lpstr>
      <vt:lpstr>Wingdings</vt:lpstr>
      <vt:lpstr>Parallax</vt:lpstr>
      <vt:lpstr>3D – Druck</vt:lpstr>
      <vt:lpstr>3D-Druck Technologie</vt:lpstr>
      <vt:lpstr>3D-Druck Technologie</vt:lpstr>
      <vt:lpstr>3D-Druck Aufbaurichtung </vt:lpstr>
      <vt:lpstr>Support (Stützmaterial)</vt:lpstr>
      <vt:lpstr>PowerPoint-Präsentation</vt:lpstr>
      <vt:lpstr>3D-Druck – Prozesskette</vt:lpstr>
      <vt:lpstr>„3D-Druck kann fast alles“</vt:lpstr>
      <vt:lpstr>PowerPoint-Präsentation</vt:lpstr>
      <vt:lpstr>Support (Stützmaterial)</vt:lpstr>
      <vt:lpstr>PowerPoint-Präsentation</vt:lpstr>
      <vt:lpstr>FDM – Verfahren Fused Deposition Modeling (Schmelzschichtung)</vt:lpstr>
      <vt:lpstr>PowerPoint-Präsentation</vt:lpstr>
      <vt:lpstr>PowerPoint-Präsentation</vt:lpstr>
      <vt:lpstr>SLS – Verfahren Selektives Laser Sintern</vt:lpstr>
      <vt:lpstr>SLM – Verfahren Selektiv Laser Melting (Selektives Laserstrahlschmelzen)</vt:lpstr>
      <vt:lpstr>SLM – Verfahren Selektiv Laser Melting (selektives Laserstrahlschmelzen)</vt:lpstr>
      <vt:lpstr>PowerPoint-Präsentation</vt:lpstr>
      <vt:lpstr>Ausblick</vt:lpstr>
      <vt:lpstr>Ausblick</vt:lpstr>
      <vt:lpstr>Umfrage</vt:lpstr>
      <vt:lpstr>Rollenspiel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– Druck</dc:title>
  <dc:creator>Michael Flotho</dc:creator>
  <cp:lastModifiedBy>Praktikant</cp:lastModifiedBy>
  <cp:revision>164</cp:revision>
  <dcterms:created xsi:type="dcterms:W3CDTF">2019-06-03T11:55:44Z</dcterms:created>
  <dcterms:modified xsi:type="dcterms:W3CDTF">2022-02-11T12:43:11Z</dcterms:modified>
</cp:coreProperties>
</file>