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56" r:id="rId2"/>
    <p:sldId id="261" r:id="rId3"/>
    <p:sldId id="258" r:id="rId4"/>
    <p:sldId id="272" r:id="rId5"/>
    <p:sldId id="273" r:id="rId6"/>
    <p:sldId id="274" r:id="rId7"/>
    <p:sldId id="275" r:id="rId8"/>
    <p:sldId id="276" r:id="rId9"/>
    <p:sldId id="268" r:id="rId10"/>
    <p:sldId id="27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Fast" initials="PF" lastIdx="2" clrIdx="0">
    <p:extLst>
      <p:ext uri="{19B8F6BF-5375-455C-9EA6-DF929625EA0E}">
        <p15:presenceInfo xmlns:p15="http://schemas.microsoft.com/office/powerpoint/2012/main" userId="7e1edc80acf27d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996" autoAdjust="0"/>
    <p:restoredTop sz="95338" autoAdjust="0"/>
  </p:normalViewPr>
  <p:slideViewPr>
    <p:cSldViewPr snapToGrid="0">
      <p:cViewPr>
        <p:scale>
          <a:sx n="86" d="100"/>
          <a:sy n="86" d="100"/>
        </p:scale>
        <p:origin x="48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27T12:55:48.931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13344-8427-4757-9B38-05F1F0792B69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553A9-E016-4B3C-A0C6-9339BF0154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14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Kurz vorstellen, um welchen neuen Abschnitt es sich jetzt handelt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53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Kurze Erläuterung des Grundstudiums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sehr breit gefächert, viele Disziplinen im naturwissenschaftlichen oder technischen Bereich finden Anwendung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Auch anspruchsvoll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Auswahl an Vertiefungen, die mit 3D-Druck zu tun haben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Möglichkeit zur Spezialisierung auf ein Interessengebiet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Großes und zukunftsträchtiges Anwendungsfeld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Hinweis auf Institut DMRC (nicht auf Folie)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Hinweis auf Studentlab3D, wo man eigene Konstruktionen drucken lassen kann (nicht auf Folie)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25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„Ihr habt jetzt die Gelegenheit, selbst zum 3D-Drucker zu werden“</a:t>
            </a:r>
          </a:p>
          <a:p>
            <a:pPr marL="171450" indent="-171450">
              <a:buFontTx/>
              <a:buChar char="-"/>
            </a:pPr>
            <a:r>
              <a:rPr lang="de-DE" dirty="0"/>
              <a:t>Kurze Erklärung zum 3D-Pen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Funktionsweise erläutern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Vergleich zum 3D-Drucker herstellen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Schüler übernehmen die Steuereinheit</a:t>
            </a:r>
          </a:p>
          <a:p>
            <a:pPr marL="628650" lvl="1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67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Erläuterung der Hauptaufgabe: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Wettbewerb besteht darin, eine möglichst leichte und stabile Brücke zu bauen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Erklärung Brückenuntergestell (auch 3D-gedruckt!)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Brücke wird belastet</a:t>
            </a:r>
          </a:p>
          <a:p>
            <a:pPr marL="628650" lvl="1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28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Um den </a:t>
            </a:r>
            <a:r>
              <a:rPr lang="de-DE" dirty="0" err="1"/>
              <a:t>SuS</a:t>
            </a:r>
            <a:r>
              <a:rPr lang="de-DE" dirty="0"/>
              <a:t> eine Struktur zu geben, wird die Aufgabe in 4 Schritte geteilt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Brücke bauen (nimmt den größten Teil der Zeit ein)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Brücke wiegen (Hinweis auf die Waage, Vorsicht im Umgang)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Brücke belasten (Hinweis auf die Gewichte)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Leichtbauwert ermitteln, um Brücke zu bewertbar zu machen (selbstständiger Eintrag in die Tabelle (</a:t>
            </a:r>
            <a:r>
              <a:rPr lang="de-DE" dirty="0" err="1"/>
              <a:t>Flipboard</a:t>
            </a:r>
            <a:r>
              <a:rPr lang="de-DE" dirty="0"/>
              <a:t>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77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Tipps und RB erläutern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Erst überlegen, wie die Brücke aussehen soll, dann bauen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2D-Elemente erstellen, dann erst zu 3D-Elementen fügen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Auflageflächen des „Brückenuntergestells“ ausnutzen (Stabilität)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Die Brücke muss so gestaltet sein, dass die Gewichte aufgelegt werden können (sonst kann kein Belastungstest durchgeführt werden)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Richtiges Platzieren der Gewichte: Die Gewichte dürfen nicht über der Auflage des Brückenuntergestells platziert sein, da die Last dann direkt auf das Lager wirkt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3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Zur Inspiration und Orientierung werden verschiedene Brückentypen während der Arbeitsphase gezeigt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 </a:t>
            </a:r>
            <a:r>
              <a:rPr lang="de-DE" dirty="0" err="1"/>
              <a:t>SuS</a:t>
            </a:r>
            <a:r>
              <a:rPr lang="de-DE" dirty="0"/>
              <a:t> müssen selbst entscheiden, inwiefern eine Konstruktion sinnvoll für die Aufgabe ist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614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(Nach Besprechung der Ergebnisse an der Flipchart)</a:t>
            </a:r>
          </a:p>
          <a:p>
            <a:pPr marL="171450" indent="-171450">
              <a:buFontTx/>
              <a:buChar char="-"/>
            </a:pPr>
            <a:r>
              <a:rPr lang="de-DE" dirty="0"/>
              <a:t>Wie kommt man an den optimalen Leichtbauwert?</a:t>
            </a:r>
          </a:p>
          <a:p>
            <a:pPr marL="171450" indent="-171450">
              <a:buFontTx/>
              <a:buChar char="-"/>
            </a:pPr>
            <a:r>
              <a:rPr lang="de-DE" dirty="0"/>
              <a:t>Bild zeigt, dass Leichtbau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Mit Struktur betrieben werden kann (Zug- und Druckstäbe)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Mit Werkstoff betrieben werden kann</a:t>
            </a:r>
          </a:p>
          <a:p>
            <a:r>
              <a:rPr lang="de-DE" dirty="0"/>
              <a:t>- Wie kommt man an diese organischen Strukturen?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8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An die Strukturen kommt man durch </a:t>
            </a:r>
            <a:r>
              <a:rPr lang="de-DE" dirty="0" err="1"/>
              <a:t>Topologieoptimierung</a:t>
            </a:r>
            <a:r>
              <a:rPr lang="de-DE" dirty="0"/>
              <a:t> (Anpassung der Oberfläche)</a:t>
            </a:r>
          </a:p>
          <a:p>
            <a:pPr marL="171450" indent="-171450">
              <a:buFontTx/>
              <a:buChar char="-"/>
            </a:pPr>
            <a:r>
              <a:rPr lang="de-DE" dirty="0"/>
              <a:t>(FEM-) Software berechnet, an welchen Stellen Material benötigt wird und wo sie ausgelassen werden kann</a:t>
            </a:r>
          </a:p>
          <a:p>
            <a:pPr marL="171450" indent="-171450">
              <a:buFontTx/>
              <a:buChar char="-"/>
            </a:pPr>
            <a:r>
              <a:rPr lang="de-DE" dirty="0"/>
              <a:t>Animation ablaufen lassen. Ergebnis: organische Struktur</a:t>
            </a:r>
          </a:p>
          <a:p>
            <a:pPr marL="171450" indent="-171450">
              <a:buFontTx/>
              <a:buChar char="-"/>
            </a:pPr>
            <a:r>
              <a:rPr lang="de-DE" dirty="0"/>
              <a:t>Im Hintergrund werden Werkstoffkennwerte und physikalische Belastung durch mathematische Modelle in Beziehung gesetzt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Die Grundlagen dafür werden im Maschinenbaustudium vermittelt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25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Die entstehenden Strukturen können durch konventionelle Verfahren oftmals nicht gefertigt werden (z. B. wegen </a:t>
            </a:r>
            <a:r>
              <a:rPr lang="de-DE" dirty="0" err="1"/>
              <a:t>Hinterschnitte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/>
              <a:t>Deswegen bietet sich hierbei insbesondere der 3D-Druck 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553A9-E016-4B3C-A0C6-9339BF0154E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50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91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28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902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744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75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98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851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10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62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82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51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32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76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19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6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91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36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36782C-3F36-426F-83BE-FAC8B5E39772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5B54D1-3C59-4DF7-890B-F3339E25B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35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microsoft.com/office/2007/relationships/hdphoto" Target="../media/hdphoto2.wdp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caess.eu/site/anim/anim2/Anim.htm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gital-engineering-magazin.de/additive-fertigung-automobilindustrie-luft-und-raumfahrt-setzen-auf-3d-druck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www.sueddeutsche.de/muenchen/landkreismuenchen/taufkirchen-innovative-schichtarbeit-1.337869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893AE2-ACE1-4F02-B706-EC1FEA3B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3785" y="1380068"/>
            <a:ext cx="4978303" cy="26161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4200" dirty="0"/>
              <a:t>Brückenkonstruktion mit 3D-Pen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BBCC4A7D-D9C9-401F-BDD4-0D311742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1575" y="3996267"/>
            <a:ext cx="4080514" cy="1139151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95DB57EE-F280-4C39-98FB-CD03D3A20A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294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Pylon enthält.&#10;&#10;Automatisch generierte Beschreibung">
            <a:extLst>
              <a:ext uri="{FF2B5EF4-FFF2-40B4-BE49-F238E27FC236}">
                <a16:creationId xmlns:a16="http://schemas.microsoft.com/office/drawing/2014/main" xmlns="" id="{A4EE51CE-01B0-4BE2-A99B-D02369F1E4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r="3024" b="2"/>
          <a:stretch/>
        </p:blipFill>
        <p:spPr>
          <a:xfrm>
            <a:off x="7873801" y="1011765"/>
            <a:ext cx="3341190" cy="454670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902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Studium an der Universität Paderborn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08E71D8A-7D8B-4F06-8711-93CDF286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751" y="2135157"/>
            <a:ext cx="3852461" cy="312420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Vertiefungen</a:t>
            </a:r>
          </a:p>
          <a:p>
            <a:pPr lvl="1"/>
            <a:r>
              <a:rPr lang="de-DE" dirty="0"/>
              <a:t>Fertigungstechnik</a:t>
            </a:r>
          </a:p>
          <a:p>
            <a:pPr lvl="1"/>
            <a:r>
              <a:rPr lang="de-DE" dirty="0"/>
              <a:t>Kunststofftechnik</a:t>
            </a:r>
          </a:p>
          <a:p>
            <a:pPr lvl="1"/>
            <a:r>
              <a:rPr lang="de-DE" dirty="0"/>
              <a:t>Leichtbau mit Hybridsystemen</a:t>
            </a:r>
          </a:p>
          <a:p>
            <a:pPr lvl="1"/>
            <a:r>
              <a:rPr lang="de-DE" dirty="0"/>
              <a:t> Produktentwicklung</a:t>
            </a:r>
          </a:p>
          <a:p>
            <a:pPr lvl="1"/>
            <a:r>
              <a:rPr lang="de-DE" dirty="0"/>
              <a:t> Werkstoffeigenschaften und -simulation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xmlns="" id="{B9ACA3CA-EFBC-4C57-85CB-49BA4C720F7C}"/>
              </a:ext>
            </a:extLst>
          </p:cNvPr>
          <p:cNvSpPr txBox="1">
            <a:spLocks/>
          </p:cNvSpPr>
          <p:nvPr/>
        </p:nvSpPr>
        <p:spPr>
          <a:xfrm>
            <a:off x="1775256" y="2135157"/>
            <a:ext cx="3852461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Grundstudium </a:t>
            </a:r>
          </a:p>
          <a:p>
            <a:pPr lvl="1"/>
            <a:r>
              <a:rPr lang="de-DE" dirty="0"/>
              <a:t>Naturwissenschaftlichen Grundlagen </a:t>
            </a:r>
          </a:p>
          <a:p>
            <a:pPr lvl="1"/>
            <a:r>
              <a:rPr lang="de-DE" dirty="0"/>
              <a:t>Mathematik </a:t>
            </a:r>
          </a:p>
          <a:p>
            <a:pPr lvl="1"/>
            <a:r>
              <a:rPr lang="de-DE" dirty="0"/>
              <a:t>Technischer Mechanik </a:t>
            </a:r>
          </a:p>
          <a:p>
            <a:pPr lvl="1"/>
            <a:r>
              <a:rPr lang="de-DE" dirty="0"/>
              <a:t>Werkstoffkunde </a:t>
            </a:r>
          </a:p>
          <a:p>
            <a:pPr lvl="1"/>
            <a:r>
              <a:rPr lang="de-DE" dirty="0"/>
              <a:t>Konstruktionslehre </a:t>
            </a:r>
          </a:p>
          <a:p>
            <a:pPr lvl="1"/>
            <a:r>
              <a:rPr lang="de-DE" dirty="0"/>
              <a:t>Thermodynamik </a:t>
            </a:r>
          </a:p>
          <a:p>
            <a:pPr lvl="1"/>
            <a:r>
              <a:rPr lang="de-DE" dirty="0"/>
              <a:t>Anwendungsgrundlagen </a:t>
            </a:r>
          </a:p>
          <a:p>
            <a:pPr lvl="1"/>
            <a:r>
              <a:rPr lang="de-DE" dirty="0"/>
              <a:t>Messtechnik und Elektrotechnik </a:t>
            </a:r>
          </a:p>
          <a:p>
            <a:pPr lvl="1"/>
            <a:r>
              <a:rPr lang="de-DE" dirty="0"/>
              <a:t>Technischer Informatik </a:t>
            </a:r>
          </a:p>
          <a:p>
            <a:pPr lvl="1"/>
            <a:r>
              <a:rPr lang="de-DE" dirty="0"/>
              <a:t>Arbeits- und Betriebsorganisation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927D35AA-5FEF-4ECF-BA28-98B992809A59}"/>
              </a:ext>
            </a:extLst>
          </p:cNvPr>
          <p:cNvSpPr txBox="1"/>
          <p:nvPr/>
        </p:nvSpPr>
        <p:spPr>
          <a:xfrm>
            <a:off x="4637320" y="991986"/>
            <a:ext cx="369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Interesse am Maschinenbaustudium?</a:t>
            </a:r>
          </a:p>
        </p:txBody>
      </p:sp>
    </p:spTree>
    <p:extLst>
      <p:ext uri="{BB962C8B-B14F-4D97-AF65-F5344CB8AC3E}">
        <p14:creationId xmlns:p14="http://schemas.microsoft.com/office/powerpoint/2010/main" val="172361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69C32-0A50-4E24-A45B-1B18FE2E6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502" y="2472545"/>
            <a:ext cx="3333495" cy="1504335"/>
          </a:xfrm>
        </p:spPr>
        <p:txBody>
          <a:bodyPr>
            <a:normAutofit/>
          </a:bodyPr>
          <a:lstStyle/>
          <a:p>
            <a:r>
              <a:rPr lang="de-DE" sz="2400" dirty="0"/>
              <a:t>Werde zum 3D-Drucker!</a:t>
            </a:r>
          </a:p>
        </p:txBody>
      </p:sp>
      <p:pic>
        <p:nvPicPr>
          <p:cNvPr id="6" name="Grafik 5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xmlns="" id="{11B0C203-93F1-411B-906A-22192A6145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6363" r="23556" b="7119"/>
          <a:stretch/>
        </p:blipFill>
        <p:spPr>
          <a:xfrm rot="5400000">
            <a:off x="5600366" y="623815"/>
            <a:ext cx="5064504" cy="5480858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FC12B936-CD12-4466-8497-FA316B47B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966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Challenge Brückenbau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3A0FE846-7364-4012-986C-40B0899DCDAB}"/>
              </a:ext>
            </a:extLst>
          </p:cNvPr>
          <p:cNvGrpSpPr/>
          <p:nvPr/>
        </p:nvGrpSpPr>
        <p:grpSpPr>
          <a:xfrm>
            <a:off x="2364138" y="1580804"/>
            <a:ext cx="8421484" cy="2892828"/>
            <a:chOff x="2286205" y="2277689"/>
            <a:chExt cx="8421484" cy="2892828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xmlns="" id="{8F3B9506-1E60-4E3C-A6FE-25803E8CC59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>
              <a:off x="3455529" y="4555375"/>
              <a:ext cx="6082146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xmlns="" id="{2F60BA6D-DA77-43CA-853E-3F899AA3AF60}"/>
                </a:ext>
              </a:extLst>
            </p:cNvPr>
            <p:cNvSpPr txBox="1"/>
            <p:nvPr/>
          </p:nvSpPr>
          <p:spPr>
            <a:xfrm>
              <a:off x="5972226" y="4164637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100 mm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xmlns="" id="{C0A63630-658E-4AFC-A6B1-5279AAA865B8}"/>
                </a:ext>
              </a:extLst>
            </p:cNvPr>
            <p:cNvGrpSpPr/>
            <p:nvPr/>
          </p:nvGrpSpPr>
          <p:grpSpPr>
            <a:xfrm>
              <a:off x="2286205" y="2277689"/>
              <a:ext cx="8421484" cy="2892828"/>
              <a:chOff x="1551709" y="2283231"/>
              <a:chExt cx="8421484" cy="2892828"/>
            </a:xfrm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xmlns="" id="{6923C314-E6B0-422D-B60F-32A463A0F811}"/>
                  </a:ext>
                </a:extLst>
              </p:cNvPr>
              <p:cNvGrpSpPr/>
              <p:nvPr/>
            </p:nvGrpSpPr>
            <p:grpSpPr>
              <a:xfrm>
                <a:off x="2219497" y="2283231"/>
                <a:ext cx="7063048" cy="1662542"/>
                <a:chOff x="2219497" y="2283231"/>
                <a:chExt cx="7063048" cy="1662542"/>
              </a:xfrm>
            </p:grpSpPr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xmlns="" id="{7D88475E-53B7-4524-8AFA-5B752C4B5744}"/>
                    </a:ext>
                  </a:extLst>
                </p:cNvPr>
                <p:cNvSpPr/>
                <p:nvPr/>
              </p:nvSpPr>
              <p:spPr>
                <a:xfrm>
                  <a:off x="4882344" y="2283231"/>
                  <a:ext cx="1668087" cy="102523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6000" dirty="0"/>
                    <a:t>m</a:t>
                  </a:r>
                </a:p>
              </p:txBody>
            </p:sp>
            <p:sp>
              <p:nvSpPr>
                <p:cNvPr id="6" name="Rechteck 5">
                  <a:extLst>
                    <a:ext uri="{FF2B5EF4-FFF2-40B4-BE49-F238E27FC236}">
                      <a16:creationId xmlns:a16="http://schemas.microsoft.com/office/drawing/2014/main" xmlns="" id="{34F87389-969F-4726-9BEA-EF2E2E24D821}"/>
                    </a:ext>
                  </a:extLst>
                </p:cNvPr>
                <p:cNvSpPr/>
                <p:nvPr/>
              </p:nvSpPr>
              <p:spPr>
                <a:xfrm>
                  <a:off x="2219497" y="3308465"/>
                  <a:ext cx="7063048" cy="637308"/>
                </a:xfrm>
                <a:prstGeom prst="rect">
                  <a:avLst/>
                </a:prstGeom>
                <a:ln w="38100"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xmlns="" id="{E43F2AB1-5333-484C-87DF-10F4A51A2E38}"/>
                  </a:ext>
                </a:extLst>
              </p:cNvPr>
              <p:cNvGrpSpPr/>
              <p:nvPr/>
            </p:nvGrpSpPr>
            <p:grpSpPr>
              <a:xfrm>
                <a:off x="1551709" y="3045231"/>
                <a:ext cx="8421484" cy="2130828"/>
                <a:chOff x="1551709" y="3045231"/>
                <a:chExt cx="8421484" cy="2130828"/>
              </a:xfrm>
            </p:grpSpPr>
            <p:sp>
              <p:nvSpPr>
                <p:cNvPr id="4" name="Rechteck 3">
                  <a:extLst>
                    <a:ext uri="{FF2B5EF4-FFF2-40B4-BE49-F238E27FC236}">
                      <a16:creationId xmlns:a16="http://schemas.microsoft.com/office/drawing/2014/main" xmlns="" id="{84CD720C-AFF7-4B03-8C03-2778F5AFAF55}"/>
                    </a:ext>
                  </a:extLst>
                </p:cNvPr>
                <p:cNvSpPr/>
                <p:nvPr/>
              </p:nvSpPr>
              <p:spPr>
                <a:xfrm>
                  <a:off x="1551709" y="3945775"/>
                  <a:ext cx="1169324" cy="123028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" name="Rechteck 4">
                  <a:extLst>
                    <a:ext uri="{FF2B5EF4-FFF2-40B4-BE49-F238E27FC236}">
                      <a16:creationId xmlns:a16="http://schemas.microsoft.com/office/drawing/2014/main" xmlns="" id="{CCB0D4CB-39C3-4EFA-B876-E05B911C2188}"/>
                    </a:ext>
                  </a:extLst>
                </p:cNvPr>
                <p:cNvSpPr/>
                <p:nvPr/>
              </p:nvSpPr>
              <p:spPr>
                <a:xfrm>
                  <a:off x="8803179" y="3945776"/>
                  <a:ext cx="1169324" cy="123028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" name="Rechteck 11">
                  <a:extLst>
                    <a:ext uri="{FF2B5EF4-FFF2-40B4-BE49-F238E27FC236}">
                      <a16:creationId xmlns:a16="http://schemas.microsoft.com/office/drawing/2014/main" xmlns="" id="{FDBD7785-B099-444A-9AC0-9CDB6E1FDC52}"/>
                    </a:ext>
                  </a:extLst>
                </p:cNvPr>
                <p:cNvSpPr/>
                <p:nvPr/>
              </p:nvSpPr>
              <p:spPr>
                <a:xfrm>
                  <a:off x="2721033" y="4879973"/>
                  <a:ext cx="6082146" cy="2960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xmlns="" id="{70C62641-2101-4D7F-96AB-58AD54C550DB}"/>
                    </a:ext>
                  </a:extLst>
                </p:cNvPr>
                <p:cNvSpPr/>
                <p:nvPr/>
              </p:nvSpPr>
              <p:spPr>
                <a:xfrm>
                  <a:off x="1551709" y="3045232"/>
                  <a:ext cx="515388" cy="90054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xmlns="" id="{DDDA733B-B85F-4D77-9CA8-78FA39F440FB}"/>
                    </a:ext>
                  </a:extLst>
                </p:cNvPr>
                <p:cNvSpPr/>
                <p:nvPr/>
              </p:nvSpPr>
              <p:spPr>
                <a:xfrm>
                  <a:off x="9457805" y="3045231"/>
                  <a:ext cx="515388" cy="90054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B87891AE-F742-4B16-B4FD-B7FE8D048B28}"/>
              </a:ext>
            </a:extLst>
          </p:cNvPr>
          <p:cNvSpPr txBox="1"/>
          <p:nvPr/>
        </p:nvSpPr>
        <p:spPr>
          <a:xfrm>
            <a:off x="2184720" y="4669347"/>
            <a:ext cx="860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Aufgabe: Baut eine möglichst </a:t>
            </a:r>
            <a:r>
              <a:rPr lang="de-DE" sz="2800" b="1" dirty="0"/>
              <a:t>leichte und stabile </a:t>
            </a:r>
            <a:r>
              <a:rPr lang="de-DE" sz="2800" dirty="0"/>
              <a:t>Brücke!</a:t>
            </a:r>
          </a:p>
        </p:txBody>
      </p:sp>
    </p:spTree>
    <p:extLst>
      <p:ext uri="{BB962C8B-B14F-4D97-AF65-F5344CB8AC3E}">
        <p14:creationId xmlns:p14="http://schemas.microsoft.com/office/powerpoint/2010/main" val="77650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Challenge Brückenbau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xmlns="" id="{02AC83A4-A547-49FE-910B-EC92D2C2C8BF}"/>
              </a:ext>
            </a:extLst>
          </p:cNvPr>
          <p:cNvGrpSpPr/>
          <p:nvPr/>
        </p:nvGrpSpPr>
        <p:grpSpPr>
          <a:xfrm>
            <a:off x="2804688" y="1168903"/>
            <a:ext cx="2783332" cy="2387068"/>
            <a:chOff x="3388868" y="915924"/>
            <a:chExt cx="2317750" cy="1965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xmlns="" id="{8E1E0278-4B55-44B4-8FFA-195875C93187}"/>
                </a:ext>
              </a:extLst>
            </p:cNvPr>
            <p:cNvGrpSpPr/>
            <p:nvPr/>
          </p:nvGrpSpPr>
          <p:grpSpPr>
            <a:xfrm>
              <a:off x="3388868" y="915924"/>
              <a:ext cx="2317750" cy="1965912"/>
              <a:chOff x="3388868" y="915924"/>
              <a:chExt cx="2317750" cy="1965912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xmlns="" id="{F06D02E5-9146-48DE-89CB-E8B48242370A}"/>
                  </a:ext>
                </a:extLst>
              </p:cNvPr>
              <p:cNvSpPr/>
              <p:nvPr/>
            </p:nvSpPr>
            <p:spPr>
              <a:xfrm>
                <a:off x="3388868" y="1484836"/>
                <a:ext cx="2317750" cy="1397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xmlns="" id="{C661FA75-4AAE-43BE-BF4B-8A060229053D}"/>
                  </a:ext>
                </a:extLst>
              </p:cNvPr>
              <p:cNvSpPr/>
              <p:nvPr/>
            </p:nvSpPr>
            <p:spPr>
              <a:xfrm>
                <a:off x="3388868" y="915924"/>
                <a:ext cx="2317750" cy="5646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1) Brücke bauen</a:t>
                </a: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xmlns="" id="{CA9F5A83-D58C-4B29-B5EF-AA088634E93A}"/>
                </a:ext>
              </a:extLst>
            </p:cNvPr>
            <p:cNvGrpSpPr/>
            <p:nvPr/>
          </p:nvGrpSpPr>
          <p:grpSpPr>
            <a:xfrm>
              <a:off x="3774015" y="1911330"/>
              <a:ext cx="1547456" cy="544011"/>
              <a:chOff x="3774079" y="2000575"/>
              <a:chExt cx="1547456" cy="544011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xmlns="" id="{A3AD8691-6F42-4D72-B44D-46F788B65E67}"/>
                  </a:ext>
                </a:extLst>
              </p:cNvPr>
              <p:cNvGrpSpPr/>
              <p:nvPr/>
            </p:nvGrpSpPr>
            <p:grpSpPr>
              <a:xfrm>
                <a:off x="3774079" y="2004836"/>
                <a:ext cx="1547456" cy="539750"/>
                <a:chOff x="2274774" y="1982585"/>
                <a:chExt cx="8421484" cy="2130828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xmlns="" id="{B495036C-0719-462D-A673-5CB74B40F85B}"/>
                    </a:ext>
                  </a:extLst>
                </p:cNvPr>
                <p:cNvSpPr/>
                <p:nvPr/>
              </p:nvSpPr>
              <p:spPr>
                <a:xfrm>
                  <a:off x="2274774" y="2883129"/>
                  <a:ext cx="1169324" cy="123028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xmlns="" id="{AC4546B0-217F-4398-9922-C28BF0347E81}"/>
                    </a:ext>
                  </a:extLst>
                </p:cNvPr>
                <p:cNvSpPr/>
                <p:nvPr/>
              </p:nvSpPr>
              <p:spPr>
                <a:xfrm>
                  <a:off x="9526244" y="2883130"/>
                  <a:ext cx="1169324" cy="123028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xmlns="" id="{7D05EF9F-E369-44C1-9735-0EEA3482369E}"/>
                    </a:ext>
                  </a:extLst>
                </p:cNvPr>
                <p:cNvSpPr/>
                <p:nvPr/>
              </p:nvSpPr>
              <p:spPr>
                <a:xfrm>
                  <a:off x="3444098" y="3817327"/>
                  <a:ext cx="6082146" cy="2960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xmlns="" id="{C71B7795-4D8D-43BD-B342-506ED485D8E7}"/>
                    </a:ext>
                  </a:extLst>
                </p:cNvPr>
                <p:cNvSpPr/>
                <p:nvPr/>
              </p:nvSpPr>
              <p:spPr>
                <a:xfrm>
                  <a:off x="2274774" y="1982586"/>
                  <a:ext cx="515388" cy="90054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xmlns="" id="{1223BD8E-B424-4E5B-8201-2E9A70DFAF91}"/>
                    </a:ext>
                  </a:extLst>
                </p:cNvPr>
                <p:cNvSpPr/>
                <p:nvPr/>
              </p:nvSpPr>
              <p:spPr>
                <a:xfrm>
                  <a:off x="10180870" y="1982585"/>
                  <a:ext cx="515388" cy="90054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xmlns="" id="{3A9979CA-B186-46EC-95FF-426F03ECF301}"/>
                  </a:ext>
                </a:extLst>
              </p:cNvPr>
              <p:cNvSpPr/>
              <p:nvPr/>
            </p:nvSpPr>
            <p:spPr>
              <a:xfrm>
                <a:off x="3964115" y="2000575"/>
                <a:ext cx="1167257" cy="22811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xmlns="" id="{EEF2E700-48DB-4197-A7AF-7E344145BE77}"/>
              </a:ext>
            </a:extLst>
          </p:cNvPr>
          <p:cNvGrpSpPr/>
          <p:nvPr/>
        </p:nvGrpSpPr>
        <p:grpSpPr>
          <a:xfrm>
            <a:off x="6872068" y="1159192"/>
            <a:ext cx="2783332" cy="2389627"/>
            <a:chOff x="7865964" y="1224070"/>
            <a:chExt cx="2783332" cy="23896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xmlns="" id="{E8E1A15F-2332-4E95-A628-3BDE37C2E83F}"/>
                </a:ext>
              </a:extLst>
            </p:cNvPr>
            <p:cNvGrpSpPr/>
            <p:nvPr/>
          </p:nvGrpSpPr>
          <p:grpSpPr>
            <a:xfrm>
              <a:off x="7865964" y="1224070"/>
              <a:ext cx="2783332" cy="2389627"/>
              <a:chOff x="3388804" y="916851"/>
              <a:chExt cx="2317814" cy="1964985"/>
            </a:xfrm>
          </p:grpSpPr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xmlns="" id="{61A3387D-97DF-42F1-8F08-4C506CB0CA9E}"/>
                  </a:ext>
                </a:extLst>
              </p:cNvPr>
              <p:cNvGrpSpPr/>
              <p:nvPr/>
            </p:nvGrpSpPr>
            <p:grpSpPr>
              <a:xfrm>
                <a:off x="3388804" y="916851"/>
                <a:ext cx="2317814" cy="1964985"/>
                <a:chOff x="3388804" y="916851"/>
                <a:chExt cx="2317814" cy="1964985"/>
              </a:xfrm>
            </p:grpSpPr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xmlns="" id="{042247FA-990D-4260-92CF-88755CDB218E}"/>
                    </a:ext>
                  </a:extLst>
                </p:cNvPr>
                <p:cNvSpPr/>
                <p:nvPr/>
              </p:nvSpPr>
              <p:spPr>
                <a:xfrm>
                  <a:off x="3388868" y="1484836"/>
                  <a:ext cx="2317750" cy="1397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Rechteck 41">
                      <a:extLst>
                        <a:ext uri="{FF2B5EF4-FFF2-40B4-BE49-F238E27FC236}">
                          <a16:creationId xmlns:a16="http://schemas.microsoft.com/office/drawing/2014/main" xmlns="" id="{6BB1D356-EF22-4312-AB51-306DA057A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804" y="916851"/>
                      <a:ext cx="2317750" cy="56465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de-DE" dirty="0"/>
                        <a:t>2) Brücke wiegen 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a14:m>
                      <a:r>
                        <a:rPr lang="de-DE" dirty="0"/>
                        <a:t>)</a:t>
                      </a:r>
                    </a:p>
                  </p:txBody>
                </p:sp>
              </mc:Choice>
              <mc:Fallback xmlns="">
                <p:sp>
                  <p:nvSpPr>
                    <p:cNvPr id="42" name="Rechteck 41">
                      <a:extLst>
                        <a:ext uri="{FF2B5EF4-FFF2-40B4-BE49-F238E27FC236}">
                          <a16:creationId xmlns:a16="http://schemas.microsoft.com/office/drawing/2014/main" id="{6BB1D356-EF22-4312-AB51-306DA057AE3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88804" y="916851"/>
                      <a:ext cx="2317750" cy="56465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xmlns="" id="{BD4AA42D-36FE-46A8-B3DE-A0C8F8CC7193}"/>
                  </a:ext>
                </a:extLst>
              </p:cNvPr>
              <p:cNvSpPr/>
              <p:nvPr/>
            </p:nvSpPr>
            <p:spPr>
              <a:xfrm>
                <a:off x="3964050" y="1876962"/>
                <a:ext cx="1167257" cy="22811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xmlns="" id="{4F24E817-7386-43BD-9647-B755ADB57970}"/>
                </a:ext>
              </a:extLst>
            </p:cNvPr>
            <p:cNvGrpSpPr/>
            <p:nvPr/>
          </p:nvGrpSpPr>
          <p:grpSpPr>
            <a:xfrm>
              <a:off x="8435265" y="2556798"/>
              <a:ext cx="1644650" cy="723900"/>
              <a:chOff x="8303704" y="2490924"/>
              <a:chExt cx="1644650" cy="723900"/>
            </a:xfrm>
          </p:grpSpPr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xmlns="" id="{B3168F1A-9C98-43BE-881A-7247A2F798C6}"/>
                  </a:ext>
                </a:extLst>
              </p:cNvPr>
              <p:cNvSpPr/>
              <p:nvPr/>
            </p:nvSpPr>
            <p:spPr>
              <a:xfrm>
                <a:off x="8303704" y="2622018"/>
                <a:ext cx="1644650" cy="51246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5" name="Grafik 44" descr="Messgerät">
                <a:extLst>
                  <a:ext uri="{FF2B5EF4-FFF2-40B4-BE49-F238E27FC236}">
                    <a16:creationId xmlns:a16="http://schemas.microsoft.com/office/drawing/2014/main" xmlns="" id="{D928DD8B-81FE-4AC2-9457-231F6039E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764079" y="2490924"/>
                <a:ext cx="723900" cy="723900"/>
              </a:xfrm>
              <a:prstGeom prst="rect">
                <a:avLst/>
              </a:prstGeom>
            </p:spPr>
          </p:pic>
        </p:grp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xmlns="" id="{B7776FDC-E8A1-4318-BEEE-7799734AF529}"/>
              </a:ext>
            </a:extLst>
          </p:cNvPr>
          <p:cNvGrpSpPr/>
          <p:nvPr/>
        </p:nvGrpSpPr>
        <p:grpSpPr>
          <a:xfrm>
            <a:off x="2804688" y="3964110"/>
            <a:ext cx="2783408" cy="2410861"/>
            <a:chOff x="2243532" y="3997361"/>
            <a:chExt cx="2783408" cy="24108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xmlns="" id="{21B37224-7FDD-4BF4-9650-2E810C023CDD}"/>
                </a:ext>
              </a:extLst>
            </p:cNvPr>
            <p:cNvGrpSpPr/>
            <p:nvPr/>
          </p:nvGrpSpPr>
          <p:grpSpPr>
            <a:xfrm>
              <a:off x="2243532" y="3997361"/>
              <a:ext cx="2783408" cy="2410861"/>
              <a:chOff x="3388805" y="896329"/>
              <a:chExt cx="2317813" cy="1985507"/>
            </a:xfrm>
          </p:grpSpPr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xmlns="" id="{8F4D9D12-228F-48E6-8ECD-E3B8EC66FB90}"/>
                  </a:ext>
                </a:extLst>
              </p:cNvPr>
              <p:cNvGrpSpPr/>
              <p:nvPr/>
            </p:nvGrpSpPr>
            <p:grpSpPr>
              <a:xfrm>
                <a:off x="3388805" y="896329"/>
                <a:ext cx="2317813" cy="1985507"/>
                <a:chOff x="3388805" y="896329"/>
                <a:chExt cx="2317813" cy="1985507"/>
              </a:xfrm>
            </p:grpSpPr>
            <p:sp>
              <p:nvSpPr>
                <p:cNvPr id="76" name="Rechteck 75">
                  <a:extLst>
                    <a:ext uri="{FF2B5EF4-FFF2-40B4-BE49-F238E27FC236}">
                      <a16:creationId xmlns:a16="http://schemas.microsoft.com/office/drawing/2014/main" xmlns="" id="{D198CC1F-FD3C-49F6-B1B5-98963E6C0CF1}"/>
                    </a:ext>
                  </a:extLst>
                </p:cNvPr>
                <p:cNvSpPr/>
                <p:nvPr/>
              </p:nvSpPr>
              <p:spPr>
                <a:xfrm>
                  <a:off x="3388868" y="1484836"/>
                  <a:ext cx="2317750" cy="1397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Rechteck 76">
                      <a:extLst>
                        <a:ext uri="{FF2B5EF4-FFF2-40B4-BE49-F238E27FC236}">
                          <a16:creationId xmlns:a16="http://schemas.microsoft.com/office/drawing/2014/main" xmlns="" id="{2097BA96-7542-4973-8188-C77CB5AE6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805" y="896329"/>
                      <a:ext cx="2317750" cy="5842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de-DE" dirty="0"/>
                        <a:t>3) Brücke belasten 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a14:m>
                      <a:r>
                        <a:rPr lang="de-DE" dirty="0"/>
                        <a:t>)</a:t>
                      </a:r>
                    </a:p>
                  </p:txBody>
                </p:sp>
              </mc:Choice>
              <mc:Fallback xmlns="">
                <p:sp>
                  <p:nvSpPr>
                    <p:cNvPr id="77" name="Rechteck 76">
                      <a:extLst>
                        <a:ext uri="{FF2B5EF4-FFF2-40B4-BE49-F238E27FC236}">
                          <a16:creationId xmlns:a16="http://schemas.microsoft.com/office/drawing/2014/main" id="{2097BA96-7542-4973-8188-C77CB5AE63C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88805" y="896329"/>
                      <a:ext cx="2317750" cy="58424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xmlns="" id="{AD6B1DAE-8E73-4A9D-9599-8CF7CA10131C}"/>
                  </a:ext>
                </a:extLst>
              </p:cNvPr>
              <p:cNvGrpSpPr/>
              <p:nvPr/>
            </p:nvGrpSpPr>
            <p:grpSpPr>
              <a:xfrm>
                <a:off x="3774015" y="1911330"/>
                <a:ext cx="1547456" cy="544011"/>
                <a:chOff x="3774079" y="2000575"/>
                <a:chExt cx="1547456" cy="544011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xmlns="" id="{BF73667B-30AF-4D24-94F9-2F23C2C7E9A3}"/>
                    </a:ext>
                  </a:extLst>
                </p:cNvPr>
                <p:cNvGrpSpPr/>
                <p:nvPr/>
              </p:nvGrpSpPr>
              <p:grpSpPr>
                <a:xfrm>
                  <a:off x="3774079" y="2004836"/>
                  <a:ext cx="1547456" cy="539750"/>
                  <a:chOff x="2274774" y="1982585"/>
                  <a:chExt cx="8421484" cy="2130828"/>
                </a:xfrm>
              </p:grpSpPr>
              <p:sp>
                <p:nvSpPr>
                  <p:cNvPr id="71" name="Rechteck 70">
                    <a:extLst>
                      <a:ext uri="{FF2B5EF4-FFF2-40B4-BE49-F238E27FC236}">
                        <a16:creationId xmlns:a16="http://schemas.microsoft.com/office/drawing/2014/main" xmlns="" id="{7C5B0B84-1EEB-4E17-90E4-41503B10B874}"/>
                      </a:ext>
                    </a:extLst>
                  </p:cNvPr>
                  <p:cNvSpPr/>
                  <p:nvPr/>
                </p:nvSpPr>
                <p:spPr>
                  <a:xfrm>
                    <a:off x="2274774" y="2883129"/>
                    <a:ext cx="1169324" cy="123028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2" name="Rechteck 71">
                    <a:extLst>
                      <a:ext uri="{FF2B5EF4-FFF2-40B4-BE49-F238E27FC236}">
                        <a16:creationId xmlns:a16="http://schemas.microsoft.com/office/drawing/2014/main" xmlns="" id="{B6B3FE52-340B-487B-8C9A-02070E471161}"/>
                      </a:ext>
                    </a:extLst>
                  </p:cNvPr>
                  <p:cNvSpPr/>
                  <p:nvPr/>
                </p:nvSpPr>
                <p:spPr>
                  <a:xfrm>
                    <a:off x="9526244" y="2883130"/>
                    <a:ext cx="1169324" cy="123028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3" name="Rechteck 72">
                    <a:extLst>
                      <a:ext uri="{FF2B5EF4-FFF2-40B4-BE49-F238E27FC236}">
                        <a16:creationId xmlns:a16="http://schemas.microsoft.com/office/drawing/2014/main" xmlns="" id="{A832CCC3-4D1C-4CDE-919B-6A267A0C3916}"/>
                      </a:ext>
                    </a:extLst>
                  </p:cNvPr>
                  <p:cNvSpPr/>
                  <p:nvPr/>
                </p:nvSpPr>
                <p:spPr>
                  <a:xfrm>
                    <a:off x="3444098" y="3817327"/>
                    <a:ext cx="6082146" cy="296085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4" name="Rechteck 73">
                    <a:extLst>
                      <a:ext uri="{FF2B5EF4-FFF2-40B4-BE49-F238E27FC236}">
                        <a16:creationId xmlns:a16="http://schemas.microsoft.com/office/drawing/2014/main" xmlns="" id="{EA3034AE-0D51-4DA8-87D3-95AAA472E1C2}"/>
                      </a:ext>
                    </a:extLst>
                  </p:cNvPr>
                  <p:cNvSpPr/>
                  <p:nvPr/>
                </p:nvSpPr>
                <p:spPr>
                  <a:xfrm>
                    <a:off x="2274774" y="1982586"/>
                    <a:ext cx="515388" cy="90054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5" name="Rechteck 74">
                    <a:extLst>
                      <a:ext uri="{FF2B5EF4-FFF2-40B4-BE49-F238E27FC236}">
                        <a16:creationId xmlns:a16="http://schemas.microsoft.com/office/drawing/2014/main" xmlns="" id="{B0D594E1-9CA9-42C3-86A4-2668FAAA7935}"/>
                      </a:ext>
                    </a:extLst>
                  </p:cNvPr>
                  <p:cNvSpPr/>
                  <p:nvPr/>
                </p:nvSpPr>
                <p:spPr>
                  <a:xfrm>
                    <a:off x="10180870" y="1982585"/>
                    <a:ext cx="515388" cy="90054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xmlns="" id="{AC714E3B-0C56-446C-8B9E-DBBD88E148C4}"/>
                    </a:ext>
                  </a:extLst>
                </p:cNvPr>
                <p:cNvSpPr/>
                <p:nvPr/>
              </p:nvSpPr>
              <p:spPr>
                <a:xfrm>
                  <a:off x="3964115" y="2000575"/>
                  <a:ext cx="1167257" cy="228112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06" name="Gruppieren 105">
              <a:extLst>
                <a:ext uri="{FF2B5EF4-FFF2-40B4-BE49-F238E27FC236}">
                  <a16:creationId xmlns:a16="http://schemas.microsoft.com/office/drawing/2014/main" xmlns="" id="{FDF84581-A9C5-4D8B-ABC9-B60BD338371E}"/>
                </a:ext>
              </a:extLst>
            </p:cNvPr>
            <p:cNvGrpSpPr/>
            <p:nvPr/>
          </p:nvGrpSpPr>
          <p:grpSpPr>
            <a:xfrm>
              <a:off x="3009605" y="4796682"/>
              <a:ext cx="1251186" cy="438297"/>
              <a:chOff x="3038253" y="4756320"/>
              <a:chExt cx="1251186" cy="438297"/>
            </a:xfrm>
          </p:grpSpPr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xmlns="" id="{09639544-D5F0-4322-A7D6-B3A9C0EFE8D3}"/>
                  </a:ext>
                </a:extLst>
              </p:cNvPr>
              <p:cNvSpPr/>
              <p:nvPr/>
            </p:nvSpPr>
            <p:spPr>
              <a:xfrm>
                <a:off x="3038253" y="4988424"/>
                <a:ext cx="393921" cy="20619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xmlns="" id="{814ED0A9-57A6-4E97-9680-F7AAD94653F6}"/>
                  </a:ext>
                </a:extLst>
              </p:cNvPr>
              <p:cNvSpPr/>
              <p:nvPr/>
            </p:nvSpPr>
            <p:spPr>
              <a:xfrm>
                <a:off x="3469794" y="4988424"/>
                <a:ext cx="393921" cy="20619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xmlns="" id="{BF6328F7-2CF8-4C42-AF31-47AC826EA731}"/>
                  </a:ext>
                </a:extLst>
              </p:cNvPr>
              <p:cNvSpPr/>
              <p:nvPr/>
            </p:nvSpPr>
            <p:spPr>
              <a:xfrm>
                <a:off x="3263307" y="4757598"/>
                <a:ext cx="393921" cy="20619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xmlns="" id="{710E510E-DDA1-468D-B738-4E424F83A2A7}"/>
                  </a:ext>
                </a:extLst>
              </p:cNvPr>
              <p:cNvSpPr/>
              <p:nvPr/>
            </p:nvSpPr>
            <p:spPr>
              <a:xfrm>
                <a:off x="3698557" y="4756320"/>
                <a:ext cx="393921" cy="20619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xmlns="" id="{996A1060-C2C6-4405-86A8-3E5EEB9CE786}"/>
                  </a:ext>
                </a:extLst>
              </p:cNvPr>
              <p:cNvSpPr/>
              <p:nvPr/>
            </p:nvSpPr>
            <p:spPr>
              <a:xfrm>
                <a:off x="3895518" y="4985272"/>
                <a:ext cx="393921" cy="20619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xmlns="" id="{6B60F6A5-8114-4507-9144-508E2C9A6C8A}"/>
              </a:ext>
            </a:extLst>
          </p:cNvPr>
          <p:cNvGrpSpPr/>
          <p:nvPr/>
        </p:nvGrpSpPr>
        <p:grpSpPr>
          <a:xfrm>
            <a:off x="6871915" y="3964110"/>
            <a:ext cx="2783408" cy="2410861"/>
            <a:chOff x="3388805" y="896329"/>
            <a:chExt cx="2317813" cy="1985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hteck 103">
                  <a:extLst>
                    <a:ext uri="{FF2B5EF4-FFF2-40B4-BE49-F238E27FC236}">
                      <a16:creationId xmlns:a16="http://schemas.microsoft.com/office/drawing/2014/main" xmlns="" id="{BC7368D4-68B5-4B00-9CD4-6F58F24F8993}"/>
                    </a:ext>
                  </a:extLst>
                </p:cNvPr>
                <p:cNvSpPr/>
                <p:nvPr/>
              </p:nvSpPr>
              <p:spPr>
                <a:xfrm>
                  <a:off x="3388868" y="1484836"/>
                  <a:ext cx="2317750" cy="1397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4" name="Rechteck 103">
                  <a:extLst>
                    <a:ext uri="{FF2B5EF4-FFF2-40B4-BE49-F238E27FC236}">
                      <a16:creationId xmlns:a16="http://schemas.microsoft.com/office/drawing/2014/main" id="{BC7368D4-68B5-4B00-9CD4-6F58F24F89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8868" y="1484836"/>
                  <a:ext cx="2317750" cy="13970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hteck 104">
                  <a:extLst>
                    <a:ext uri="{FF2B5EF4-FFF2-40B4-BE49-F238E27FC236}">
                      <a16:creationId xmlns:a16="http://schemas.microsoft.com/office/drawing/2014/main" xmlns="" id="{6E648DE4-FF19-4649-8235-E89B4C165DDE}"/>
                    </a:ext>
                  </a:extLst>
                </p:cNvPr>
                <p:cNvSpPr/>
                <p:nvPr/>
              </p:nvSpPr>
              <p:spPr>
                <a:xfrm>
                  <a:off x="3388805" y="896329"/>
                  <a:ext cx="2317750" cy="58424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4) Leichtbauquotient ermitteln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5" name="Rechteck 104">
                  <a:extLst>
                    <a:ext uri="{FF2B5EF4-FFF2-40B4-BE49-F238E27FC236}">
                      <a16:creationId xmlns:a16="http://schemas.microsoft.com/office/drawing/2014/main" id="{6E648DE4-FF19-4649-8235-E89B4C165D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8805" y="896329"/>
                  <a:ext cx="2317750" cy="584245"/>
                </a:xfrm>
                <a:prstGeom prst="rect">
                  <a:avLst/>
                </a:prstGeom>
                <a:blipFill>
                  <a:blip r:embed="rId8"/>
                  <a:stretch>
                    <a:fillRect b="-75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2E3B8B5-8850-4F75-A059-9FAB1A397719}"/>
              </a:ext>
            </a:extLst>
          </p:cNvPr>
          <p:cNvSpPr txBox="1"/>
          <p:nvPr/>
        </p:nvSpPr>
        <p:spPr>
          <a:xfrm>
            <a:off x="10115618" y="2377554"/>
            <a:ext cx="207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ca. 60 Minuten</a:t>
            </a:r>
          </a:p>
        </p:txBody>
      </p:sp>
    </p:spTree>
    <p:extLst>
      <p:ext uri="{BB962C8B-B14F-4D97-AF65-F5344CB8AC3E}">
        <p14:creationId xmlns:p14="http://schemas.microsoft.com/office/powerpoint/2010/main" val="5199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xmlns="" id="{8B11B492-C9A6-427A-95F0-C43D7E0F8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9994" r="90551">
                        <a14:foregroundMark x1="90551" y1="34935" x2="90551" y2="34935"/>
                        <a14:backgroundMark x1="50727" y1="51777" x2="50727" y2="51777"/>
                        <a14:backgroundMark x1="43701" y1="50242" x2="43701" y2="50242"/>
                        <a14:backgroundMark x1="53150" y1="65145" x2="53150" y2="65145"/>
                        <a14:backgroundMark x1="56148" y1="50162" x2="56148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67" y="66501"/>
            <a:ext cx="7074866" cy="54338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Tipps &amp; Randbedingungen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065F9EEC-E207-4EC0-A2B7-F4C5BA8E318F}"/>
              </a:ext>
            </a:extLst>
          </p:cNvPr>
          <p:cNvGrpSpPr/>
          <p:nvPr/>
        </p:nvGrpSpPr>
        <p:grpSpPr>
          <a:xfrm>
            <a:off x="6361391" y="3649813"/>
            <a:ext cx="5546823" cy="2961854"/>
            <a:chOff x="6376991" y="3611020"/>
            <a:chExt cx="5546823" cy="2961854"/>
          </a:xfrm>
        </p:grpSpPr>
        <p:pic>
          <p:nvPicPr>
            <p:cNvPr id="55" name="Inhaltsplatzhalter 25" descr="Ein Bild, das drinnen, Metallwaren, Wand, sitzend enthält.&#10;&#10;Automatisch generierte Beschreibung">
              <a:extLst>
                <a:ext uri="{FF2B5EF4-FFF2-40B4-BE49-F238E27FC236}">
                  <a16:creationId xmlns:a16="http://schemas.microsoft.com/office/drawing/2014/main" xmlns="" id="{01FE607F-8874-46A6-A0EB-068750117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1" b="10273"/>
            <a:stretch/>
          </p:blipFill>
          <p:spPr>
            <a:xfrm>
              <a:off x="6376991" y="3611020"/>
              <a:ext cx="5546823" cy="29618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xmlns="" id="{3A0A686E-8C8C-46A2-9394-1775265C4740}"/>
                </a:ext>
              </a:extLst>
            </p:cNvPr>
            <p:cNvSpPr txBox="1"/>
            <p:nvPr/>
          </p:nvSpPr>
          <p:spPr>
            <a:xfrm>
              <a:off x="7758546" y="5990706"/>
              <a:ext cx="958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≈ 100 g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xmlns="" id="{CB5A1AC7-0079-4047-9A36-DCE98955E0B9}"/>
                </a:ext>
              </a:extLst>
            </p:cNvPr>
            <p:cNvSpPr txBox="1"/>
            <p:nvPr/>
          </p:nvSpPr>
          <p:spPr>
            <a:xfrm>
              <a:off x="9747034" y="5315640"/>
              <a:ext cx="958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≈ 50 g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xmlns="" id="{DD7C9440-928D-4D33-A710-E16AB9E22B16}"/>
                </a:ext>
              </a:extLst>
            </p:cNvPr>
            <p:cNvSpPr txBox="1"/>
            <p:nvPr/>
          </p:nvSpPr>
          <p:spPr>
            <a:xfrm>
              <a:off x="10871010" y="4907281"/>
              <a:ext cx="958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≈ 20 g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1503BC2D-D7B4-4FC9-9D0B-5E97BDF5FCD5}"/>
              </a:ext>
            </a:extLst>
          </p:cNvPr>
          <p:cNvGrpSpPr/>
          <p:nvPr/>
        </p:nvGrpSpPr>
        <p:grpSpPr>
          <a:xfrm>
            <a:off x="8581256" y="1621912"/>
            <a:ext cx="2727986" cy="1379768"/>
            <a:chOff x="3267278" y="4896989"/>
            <a:chExt cx="1858304" cy="960119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xmlns="" id="{2E6832C9-FC8E-4823-AE83-DBE3B35A2241}"/>
                </a:ext>
              </a:extLst>
            </p:cNvPr>
            <p:cNvSpPr/>
            <p:nvPr/>
          </p:nvSpPr>
          <p:spPr>
            <a:xfrm>
              <a:off x="3267278" y="5478709"/>
              <a:ext cx="361161" cy="3783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xmlns="" id="{BA168518-2143-4D7F-B191-30DAF039A3A8}"/>
                </a:ext>
              </a:extLst>
            </p:cNvPr>
            <p:cNvSpPr/>
            <p:nvPr/>
          </p:nvSpPr>
          <p:spPr>
            <a:xfrm>
              <a:off x="4764269" y="5478709"/>
              <a:ext cx="361161" cy="3783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xmlns="" id="{F5A345D1-0B7C-4984-B676-148F8A34A6A7}"/>
                </a:ext>
              </a:extLst>
            </p:cNvPr>
            <p:cNvSpPr/>
            <p:nvPr/>
          </p:nvSpPr>
          <p:spPr>
            <a:xfrm>
              <a:off x="3525304" y="5766041"/>
              <a:ext cx="1342100" cy="910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xmlns="" id="{5B5F67E7-66F3-41F5-89E6-8276B00B661D}"/>
                </a:ext>
              </a:extLst>
            </p:cNvPr>
            <p:cNvSpPr/>
            <p:nvPr/>
          </p:nvSpPr>
          <p:spPr>
            <a:xfrm>
              <a:off x="3267278" y="5201728"/>
              <a:ext cx="113727" cy="2769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xmlns="" id="{AB07CA21-B48B-4A75-AAAF-0CBFD0593BD0}"/>
                </a:ext>
              </a:extLst>
            </p:cNvPr>
            <p:cNvSpPr/>
            <p:nvPr/>
          </p:nvSpPr>
          <p:spPr>
            <a:xfrm>
              <a:off x="5011855" y="5201728"/>
              <a:ext cx="113727" cy="2769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xmlns="" id="{DC01713B-57D2-481A-85E1-93D7C72B129D}"/>
                </a:ext>
              </a:extLst>
            </p:cNvPr>
            <p:cNvSpPr/>
            <p:nvPr/>
          </p:nvSpPr>
          <p:spPr>
            <a:xfrm>
              <a:off x="3422540" y="5196554"/>
              <a:ext cx="1552477" cy="27698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xmlns="" id="{8EA0D42E-363C-4CC7-BB5C-5C04292F8DB4}"/>
                </a:ext>
              </a:extLst>
            </p:cNvPr>
            <p:cNvSpPr/>
            <p:nvPr/>
          </p:nvSpPr>
          <p:spPr>
            <a:xfrm>
              <a:off x="3657668" y="5051191"/>
              <a:ext cx="297147" cy="13834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xmlns="" id="{C97BFDE7-DC8B-4733-A1B5-3E30072CDE4D}"/>
                </a:ext>
              </a:extLst>
            </p:cNvPr>
            <p:cNvSpPr/>
            <p:nvPr/>
          </p:nvSpPr>
          <p:spPr>
            <a:xfrm>
              <a:off x="3998527" y="5051595"/>
              <a:ext cx="297147" cy="13834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xmlns="" id="{861D6171-F4C1-4199-9CEF-358C73E6E39B}"/>
                </a:ext>
              </a:extLst>
            </p:cNvPr>
            <p:cNvSpPr/>
            <p:nvPr/>
          </p:nvSpPr>
          <p:spPr>
            <a:xfrm>
              <a:off x="3806241" y="4901775"/>
              <a:ext cx="297147" cy="13834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xmlns="" id="{0F5A4B2F-16C4-4099-8BAE-10BEDD1AF454}"/>
                </a:ext>
              </a:extLst>
            </p:cNvPr>
            <p:cNvSpPr/>
            <p:nvPr/>
          </p:nvSpPr>
          <p:spPr>
            <a:xfrm>
              <a:off x="4139065" y="4896989"/>
              <a:ext cx="297147" cy="13834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xmlns="" id="{BE093684-804C-4F5B-9CC1-59DF0812AA63}"/>
                </a:ext>
              </a:extLst>
            </p:cNvPr>
            <p:cNvSpPr/>
            <p:nvPr/>
          </p:nvSpPr>
          <p:spPr>
            <a:xfrm>
              <a:off x="4336617" y="5050763"/>
              <a:ext cx="297147" cy="13834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6" name="Rechteck 85">
            <a:extLst>
              <a:ext uri="{FF2B5EF4-FFF2-40B4-BE49-F238E27FC236}">
                <a16:creationId xmlns:a16="http://schemas.microsoft.com/office/drawing/2014/main" xmlns="" id="{BA0DD4CF-6D19-4839-9202-86EB93B18F9A}"/>
              </a:ext>
            </a:extLst>
          </p:cNvPr>
          <p:cNvSpPr/>
          <p:nvPr/>
        </p:nvSpPr>
        <p:spPr>
          <a:xfrm>
            <a:off x="10690168" y="1849881"/>
            <a:ext cx="436211" cy="19881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Häkchen">
            <a:extLst>
              <a:ext uri="{FF2B5EF4-FFF2-40B4-BE49-F238E27FC236}">
                <a16:creationId xmlns:a16="http://schemas.microsoft.com/office/drawing/2014/main" xmlns="" id="{F8ED870C-9423-437D-BAD0-17946480F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470477" y="800139"/>
            <a:ext cx="914400" cy="914400"/>
          </a:xfrm>
          <a:prstGeom prst="rect">
            <a:avLst/>
          </a:prstGeom>
        </p:spPr>
      </p:pic>
      <p:pic>
        <p:nvPicPr>
          <p:cNvPr id="12" name="Grafik 11" descr="Schließen">
            <a:extLst>
              <a:ext uri="{FF2B5EF4-FFF2-40B4-BE49-F238E27FC236}">
                <a16:creationId xmlns:a16="http://schemas.microsoft.com/office/drawing/2014/main" xmlns="" id="{54248B4C-CB3E-4C88-A563-5DE5A0D01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48638" y="1677390"/>
            <a:ext cx="543791" cy="543791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xmlns="" id="{177676C2-C21E-4B98-B4F8-7C550AC49D96}"/>
              </a:ext>
            </a:extLst>
          </p:cNvPr>
          <p:cNvSpPr txBox="1"/>
          <p:nvPr/>
        </p:nvSpPr>
        <p:spPr>
          <a:xfrm>
            <a:off x="1469223" y="4024661"/>
            <a:ext cx="4756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 skizzieren, dann bauen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Bauelemente in der 2D-Ebene erstellen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Auflageflächen ausnutzen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Bedingung: Auf der Brücke müssen die Gewichte platzierbar sein!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Richtiges Platzieren der Gewichte beachten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0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Wie kann so eine Brücke aussehen?</a:t>
            </a:r>
          </a:p>
        </p:txBody>
      </p:sp>
      <p:pic>
        <p:nvPicPr>
          <p:cNvPr id="28" name="Grafik 27" descr="Ein Bild, das Pylon enthält.&#10;&#10;Automatisch generierte Beschreibung">
            <a:extLst>
              <a:ext uri="{FF2B5EF4-FFF2-40B4-BE49-F238E27FC236}">
                <a16:creationId xmlns:a16="http://schemas.microsoft.com/office/drawing/2014/main" xmlns="" id="{7FED7DE2-C31F-4D3F-BAA4-8C8F0917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21" y="1123933"/>
            <a:ext cx="4291044" cy="461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C30F0E7C-9134-48BF-B458-1EB609137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1291" r="44507" b="34594"/>
          <a:stretch/>
        </p:blipFill>
        <p:spPr>
          <a:xfrm>
            <a:off x="6275337" y="1126432"/>
            <a:ext cx="4191495" cy="2591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6" descr="Bildergebnis fÃ¼r brÃ¼ckenmodelle">
            <a:extLst>
              <a:ext uri="{FF2B5EF4-FFF2-40B4-BE49-F238E27FC236}">
                <a16:creationId xmlns:a16="http://schemas.microsoft.com/office/drawing/2014/main" xmlns="" id="{DADE27F4-498A-418C-AFF1-EDEC7CED8D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37" y="3896148"/>
            <a:ext cx="4494263" cy="252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291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Wie bekommt man den optimalen Quotienten?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08E71D8A-7D8B-4F06-8711-93CDF2868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2" descr="Bildergebnis fÃ¼r cao methode">
            <a:extLst>
              <a:ext uri="{FF2B5EF4-FFF2-40B4-BE49-F238E27FC236}">
                <a16:creationId xmlns:a16="http://schemas.microsoft.com/office/drawing/2014/main" xmlns="" id="{6270D7E9-610B-4D4C-9D57-974DF76F5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9" y="1647502"/>
            <a:ext cx="6808273" cy="44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A68B8560-C73B-4B1B-B912-5C3AD33B2315}"/>
              </a:ext>
            </a:extLst>
          </p:cNvPr>
          <p:cNvSpPr txBox="1"/>
          <p:nvPr/>
        </p:nvSpPr>
        <p:spPr>
          <a:xfrm>
            <a:off x="3081379" y="5988331"/>
            <a:ext cx="3097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mathek.com</a:t>
            </a:r>
          </a:p>
        </p:txBody>
      </p:sp>
    </p:spTree>
    <p:extLst>
      <p:ext uri="{BB962C8B-B14F-4D97-AF65-F5344CB8AC3E}">
        <p14:creationId xmlns:p14="http://schemas.microsoft.com/office/powerpoint/2010/main" val="62506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0D7490-D21A-4EC2-9EBB-4E14776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60" y="-267763"/>
            <a:ext cx="10018713" cy="1752599"/>
          </a:xfrm>
        </p:spPr>
        <p:txBody>
          <a:bodyPr/>
          <a:lstStyle/>
          <a:p>
            <a:r>
              <a:rPr lang="de-DE" dirty="0"/>
              <a:t>Wie bekommt man den optimalen Quotienten?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08E71D8A-7D8B-4F06-8711-93CDF2868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TopologyOptimization">
            <a:hlinkClick r:id="" action="ppaction://media"/>
            <a:extLst>
              <a:ext uri="{FF2B5EF4-FFF2-40B4-BE49-F238E27FC236}">
                <a16:creationId xmlns:a16="http://schemas.microsoft.com/office/drawing/2014/main" xmlns="" id="{2C4C4358-4EA8-4926-BADE-7F14566DB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3240" y="1740131"/>
            <a:ext cx="7074496" cy="39790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197C9777-AD20-46F5-996C-4463888F8D98}"/>
              </a:ext>
            </a:extLst>
          </p:cNvPr>
          <p:cNvSpPr txBox="1"/>
          <p:nvPr/>
        </p:nvSpPr>
        <p:spPr>
          <a:xfrm>
            <a:off x="3173240" y="5909680"/>
            <a:ext cx="63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6"/>
              </a:rPr>
              <a:t>https://caess.eu/site/anim/anim2/Anim.html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5552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E8508C-77E7-48D6-A2B4-32DB85EF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2812386" cy="17525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000"/>
              <a:t>Wie bekommt man den optimalen Quotienten?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25D34EE-529C-476D-965E-5BC64AFD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020" y="3132493"/>
            <a:ext cx="3248402" cy="29371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sz="1800" dirty="0">
                <a:hlinkClick r:id="rId4"/>
              </a:rPr>
              <a:t>https://www.sueddeutsche.de/muenchen/landkreismuenchen/taufkirchen-innovative-schichtarbeit-1.3378697</a:t>
            </a:r>
            <a:endParaRPr lang="de-DE" sz="1800" dirty="0"/>
          </a:p>
        </p:txBody>
      </p:sp>
      <p:pic>
        <p:nvPicPr>
          <p:cNvPr id="1026" name="Picture 2" descr="Bildergebnis fÃ¼r organische bauweise 3d Druck">
            <a:extLst>
              <a:ext uri="{FF2B5EF4-FFF2-40B4-BE49-F238E27FC236}">
                <a16:creationId xmlns:a16="http://schemas.microsoft.com/office/drawing/2014/main" xmlns="" id="{6F9E484A-1D69-4337-9A86-0CFC727D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7551" y="554182"/>
            <a:ext cx="4583664" cy="2578311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simtop.de/cgi-bin/rmcat?28000530/r00.jpg">
            <a:extLst>
              <a:ext uri="{FF2B5EF4-FFF2-40B4-BE49-F238E27FC236}">
                <a16:creationId xmlns:a16="http://schemas.microsoft.com/office/drawing/2014/main" xmlns="" id="{752A5E4D-FB51-4364-94A2-036142A1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440" y="3729196"/>
            <a:ext cx="4284560" cy="1981608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Ã¼r organische bauweise 3d Druck">
            <a:extLst>
              <a:ext uri="{FF2B5EF4-FFF2-40B4-BE49-F238E27FC236}">
                <a16:creationId xmlns:a16="http://schemas.microsoft.com/office/drawing/2014/main" xmlns="" id="{424DC08D-5B13-443D-8B4A-570BE6B0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9383" y="3478782"/>
            <a:ext cx="4444691" cy="2777931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5507DBA-D800-41B5-8323-2AE456D2C5F6}"/>
              </a:ext>
            </a:extLst>
          </p:cNvPr>
          <p:cNvSpPr txBox="1"/>
          <p:nvPr/>
        </p:nvSpPr>
        <p:spPr>
          <a:xfrm>
            <a:off x="7032567" y="6367549"/>
            <a:ext cx="352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hlinkClick r:id="rId8"/>
              </a:rPr>
              <a:t>https://www.digital-engineering-magazin.de/additive-fertigung-automobilindustrie-luft-und-raumfahrt-setzen-auf-3d-druck</a:t>
            </a:r>
            <a:endParaRPr lang="de-DE" sz="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6D47413D-08E9-4D8D-B8C7-E2C3C76FFEE8}"/>
              </a:ext>
            </a:extLst>
          </p:cNvPr>
          <p:cNvSpPr txBox="1"/>
          <p:nvPr/>
        </p:nvSpPr>
        <p:spPr>
          <a:xfrm>
            <a:off x="1811440" y="5789076"/>
            <a:ext cx="35245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Fraunhofer Institut</a:t>
            </a:r>
          </a:p>
        </p:txBody>
      </p:sp>
    </p:spTree>
    <p:extLst>
      <p:ext uri="{BB962C8B-B14F-4D97-AF65-F5344CB8AC3E}">
        <p14:creationId xmlns:p14="http://schemas.microsoft.com/office/powerpoint/2010/main" val="2925376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Microsoft Office PowerPoint</Application>
  <PresentationFormat>Breitbild</PresentationFormat>
  <Paragraphs>105</Paragraphs>
  <Slides>10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Corbel</vt:lpstr>
      <vt:lpstr>Parallax</vt:lpstr>
      <vt:lpstr>Brückenkonstruktion mit 3D-Pen</vt:lpstr>
      <vt:lpstr>Werde zum 3D-Drucker!</vt:lpstr>
      <vt:lpstr>Challenge Brückenbau</vt:lpstr>
      <vt:lpstr>Challenge Brückenbau</vt:lpstr>
      <vt:lpstr>Tipps &amp; Randbedingungen</vt:lpstr>
      <vt:lpstr>Wie kann so eine Brücke aussehen?</vt:lpstr>
      <vt:lpstr>Wie bekommt man den optimalen Quotienten?</vt:lpstr>
      <vt:lpstr>Wie bekommt man den optimalen Quotienten?</vt:lpstr>
      <vt:lpstr>Wie bekommt man den optimalen Quotienten?</vt:lpstr>
      <vt:lpstr>Studium an der Universität Paderborn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Brückenkonstruktion mit 3D-Pen</dc:title>
  <dc:creator>Peter Fast</dc:creator>
  <cp:lastModifiedBy>Praktikant</cp:lastModifiedBy>
  <cp:revision>8</cp:revision>
  <dcterms:created xsi:type="dcterms:W3CDTF">2019-06-27T10:48:04Z</dcterms:created>
  <dcterms:modified xsi:type="dcterms:W3CDTF">2022-02-11T12:45:39Z</dcterms:modified>
</cp:coreProperties>
</file>